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374" r:id="rId2"/>
    <p:sldId id="377" r:id="rId3"/>
    <p:sldId id="372" r:id="rId4"/>
    <p:sldId id="373" r:id="rId5"/>
    <p:sldId id="379" r:id="rId6"/>
    <p:sldId id="380" r:id="rId7"/>
    <p:sldId id="381" r:id="rId8"/>
    <p:sldId id="382" r:id="rId9"/>
    <p:sldId id="383" r:id="rId10"/>
    <p:sldId id="384" r:id="rId11"/>
    <p:sldId id="364" r:id="rId12"/>
    <p:sldId id="387" r:id="rId13"/>
    <p:sldId id="306" r:id="rId14"/>
    <p:sldId id="388" r:id="rId15"/>
    <p:sldId id="354" r:id="rId16"/>
    <p:sldId id="389" r:id="rId17"/>
    <p:sldId id="370" r:id="rId18"/>
    <p:sldId id="359" r:id="rId19"/>
    <p:sldId id="358" r:id="rId20"/>
    <p:sldId id="369" r:id="rId21"/>
    <p:sldId id="386" r:id="rId22"/>
    <p:sldId id="378" r:id="rId2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nil" initials="D" lastIdx="2" clrIdx="0">
    <p:extLst>
      <p:ext uri="{19B8F6BF-5375-455C-9EA6-DF929625EA0E}">
        <p15:presenceInfo xmlns:p15="http://schemas.microsoft.com/office/powerpoint/2012/main" userId="Danil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Средний стиль 2 — акцент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62" autoAdjust="0"/>
    <p:restoredTop sz="87427" autoAdjust="0"/>
  </p:normalViewPr>
  <p:slideViewPr>
    <p:cSldViewPr snapToGrid="0">
      <p:cViewPr varScale="1">
        <p:scale>
          <a:sx n="100" d="100"/>
          <a:sy n="100" d="100"/>
        </p:scale>
        <p:origin x="257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4EEE04-9F41-42DA-8170-F9369925EE22}" type="datetimeFigureOut">
              <a:rPr lang="ru-RU" smtClean="0"/>
              <a:t>12.06.2024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327A9B-D9D0-4F5B-B56F-D52EA62B979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643068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Читаю со слайда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27A9B-D9D0-4F5B-B56F-D52EA62B979A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638314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 тестировании есть некий стандарт для формирования отчетов – </a:t>
            </a:r>
            <a:r>
              <a:rPr lang="en-US" dirty="0"/>
              <a:t>junit.xml</a:t>
            </a:r>
            <a:r>
              <a:rPr lang="ru-RU" dirty="0"/>
              <a:t>. По имени фреймворка тестирования для </a:t>
            </a:r>
            <a:r>
              <a:rPr lang="en-US" dirty="0"/>
              <a:t>java</a:t>
            </a:r>
            <a:r>
              <a:rPr lang="ru-RU" dirty="0"/>
              <a:t>. Вот так выглядит. 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27A9B-D9D0-4F5B-B56F-D52EA62B979A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57076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ru-RU" sz="1400" dirty="0"/>
              <a:t>Как уже говорил, есть возможность горизонтально расширить систему, добавив больше исполнителей тестирования в группу. 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27A9B-D9D0-4F5B-B56F-D52EA62B979A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111911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Добавил такую фичу, как онлайн компилятор, чтобы можно было экспериментировать со своим кодом. 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27A9B-D9D0-4F5B-B56F-D52EA62B979A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666158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Все еще проще, чем тестирование задач. 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27A9B-D9D0-4F5B-B56F-D52EA62B979A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248896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БД довольно простая. Есть пользователь (в центре). Он решает задачи (таблица с решениями). Решения имеют результаты. Весь остальной шум – это таблицы и </a:t>
            </a:r>
            <a:r>
              <a:rPr lang="ru-RU" dirty="0" err="1"/>
              <a:t>вьюхи</a:t>
            </a:r>
            <a:r>
              <a:rPr lang="ru-RU" dirty="0"/>
              <a:t> для предоставления статистики по решению задач на платформе. 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27A9B-D9D0-4F5B-B56F-D52EA62B979A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181473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Ведется очень интересная статистика по решению задач пользователями, из которой пользователи могут извлечь для себя какую-то информацию. </a:t>
            </a:r>
          </a:p>
          <a:p>
            <a:r>
              <a:rPr lang="ru-RU" dirty="0"/>
              <a:t>Есть </a:t>
            </a:r>
            <a:r>
              <a:rPr lang="ru-RU" dirty="0" err="1"/>
              <a:t>юзерская</a:t>
            </a:r>
            <a:r>
              <a:rPr lang="ru-RU" dirty="0"/>
              <a:t> статистика и по платформе в целом. Первые два графика из восьми представлены на слайде. 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27A9B-D9D0-4F5B-B56F-D52EA62B979A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257120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Этот слайд скрыт. Мне не нравится перечислять используемые технологии, но если формально этот слайд нужно, то вот. 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27A9B-D9D0-4F5B-B56F-D52EA62B979A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020838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Есть возможность совместного редактирования решения задач. Реализовано на </a:t>
            </a:r>
            <a:r>
              <a:rPr lang="ru-RU" dirty="0" err="1"/>
              <a:t>вебсокетах</a:t>
            </a:r>
            <a:r>
              <a:rPr lang="ru-RU" dirty="0"/>
              <a:t>. 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27A9B-D9D0-4F5B-B56F-D52EA62B979A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581523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СКРЫТ. Есть такой </a:t>
            </a:r>
            <a:r>
              <a:rPr lang="ru-RU" dirty="0" err="1"/>
              <a:t>видос</a:t>
            </a:r>
            <a:r>
              <a:rPr lang="ru-RU" dirty="0"/>
              <a:t>, но вряд ли там можно что-то различить. 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27A9B-D9D0-4F5B-B56F-D52EA62B979A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0594697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Читаю таблицу на все оставшееся время. 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27A9B-D9D0-4F5B-B56F-D52EA62B979A}" type="slidenum">
              <a:rPr lang="ru-RU" smtClean="0"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77601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Целью работы было ускорить процесс обучения программированию с помощью моего ПО.</a:t>
            </a:r>
          </a:p>
          <a:p>
            <a:r>
              <a:rPr lang="ru-RU" dirty="0"/>
              <a:t>Задачи поставил вот такие. 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27A9B-D9D0-4F5B-B56F-D52EA62B979A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474815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Читаю со слайда 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27A9B-D9D0-4F5B-B56F-D52EA62B979A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4300489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НЕ ЦЕНТРИРОВАТЬ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27A9B-D9D0-4F5B-B56F-D52EA62B979A}" type="slidenum">
              <a:rPr lang="ru-RU" smtClean="0"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972398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400" dirty="0"/>
              <a:t>Здесь рассказываю что такое платформы с алгоритмическими задачами по программированию (для тех кто не слышал про такие). </a:t>
            </a:r>
          </a:p>
          <a:p>
            <a:r>
              <a:rPr lang="ru-RU" sz="1400" dirty="0"/>
              <a:t>Такие платформы позволяют отрабатывать навыки решения алгоритмических задач. </a:t>
            </a:r>
          </a:p>
          <a:p>
            <a:r>
              <a:rPr lang="ru-RU" sz="2000" b="0" i="0" dirty="0">
                <a:solidFill>
                  <a:srgbClr val="0D0D0D"/>
                </a:solidFill>
                <a:effectLst/>
                <a:latin typeface="ui-sans-serif"/>
              </a:rPr>
              <a:t>Решение алгоритмических задач помогает программистам развивать логическое мышление. Эти задачи также готовят их к техническим собеседованиям, где такие умения часто проверяются работодателями. </a:t>
            </a:r>
          </a:p>
          <a:p>
            <a:endParaRPr lang="ru-RU" sz="2000" b="0" i="0" dirty="0">
              <a:solidFill>
                <a:srgbClr val="0D0D0D"/>
              </a:solidFill>
              <a:effectLst/>
              <a:latin typeface="ui-sans-serif"/>
            </a:endParaRPr>
          </a:p>
          <a:p>
            <a:r>
              <a:rPr lang="ru-RU" sz="2000" b="0" i="0" dirty="0">
                <a:solidFill>
                  <a:srgbClr val="0D0D0D"/>
                </a:solidFill>
                <a:effectLst/>
                <a:latin typeface="ui-sans-serif"/>
              </a:rPr>
              <a:t>(ДА, я начинаю с демонстрации фронта Своей платформы)</a:t>
            </a:r>
            <a:endParaRPr lang="ru-RU" sz="14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27A9B-D9D0-4F5B-B56F-D52EA62B979A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51393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400" dirty="0"/>
              <a:t>Выбираем интересную задачу из списка. 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27A9B-D9D0-4F5B-B56F-D52EA62B979A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508206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400" dirty="0"/>
              <a:t>Слева описание задачи с примерами входных и выходных значений. Справа редактор кода из </a:t>
            </a:r>
            <a:r>
              <a:rPr lang="en-US" sz="1400" dirty="0"/>
              <a:t>VS Code</a:t>
            </a:r>
            <a:r>
              <a:rPr lang="ru-RU" sz="1400" dirty="0"/>
              <a:t>, выбор языка программирования, результаты тестирования. 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27A9B-D9D0-4F5B-B56F-D52EA62B979A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374760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400" dirty="0"/>
              <a:t>Когда напрограммируем решение и нажмем кнопку запустить, код отправится на автоматизированное тестирования. 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27A9B-D9D0-4F5B-B56F-D52EA62B979A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658042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400" dirty="0"/>
              <a:t>Результаты тестирования прибыли, задача решена. На этом демонстрация платформы завершена. Стоит сказать, что это не все, что есть на платформе, но на демонстрацию всего семи минут не достаточно. </a:t>
            </a:r>
          </a:p>
          <a:p>
            <a:r>
              <a:rPr lang="ru-RU" sz="1400" dirty="0"/>
              <a:t>Теперь придется рассказать, что из продемонстрированного я спроектировал и написал сам. 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27A9B-D9D0-4F5B-B56F-D52EA62B979A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563675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ru-RU" sz="2000" dirty="0">
                <a:solidFill>
                  <a:srgbClr val="080808"/>
                </a:solidFill>
                <a:effectLst/>
              </a:rPr>
              <a:t>Пользователь через </a:t>
            </a:r>
            <a:r>
              <a:rPr lang="ru-RU" sz="2000" dirty="0" err="1">
                <a:solidFill>
                  <a:srgbClr val="080808"/>
                </a:solidFill>
                <a:effectLst/>
              </a:rPr>
              <a:t>фронтенд</a:t>
            </a:r>
            <a:r>
              <a:rPr lang="ru-RU" sz="2000" dirty="0">
                <a:solidFill>
                  <a:srgbClr val="080808"/>
                </a:solidFill>
                <a:effectLst/>
              </a:rPr>
              <a:t> отправляет запрос на тестирования на </a:t>
            </a:r>
            <a:r>
              <a:rPr lang="ru-RU" sz="2000" dirty="0" err="1">
                <a:solidFill>
                  <a:srgbClr val="080808"/>
                </a:solidFill>
                <a:effectLst/>
              </a:rPr>
              <a:t>вебсервер</a:t>
            </a:r>
            <a:endParaRPr lang="ru-RU" sz="2000" dirty="0">
              <a:solidFill>
                <a:srgbClr val="080808"/>
              </a:solidFill>
              <a:effectLst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ru-RU" sz="3200" dirty="0" err="1">
                <a:solidFill>
                  <a:srgbClr val="080808"/>
                </a:solidFill>
                <a:effectLst/>
              </a:rPr>
              <a:t>Вебсервер</a:t>
            </a:r>
            <a:r>
              <a:rPr lang="ru-RU" sz="3200" dirty="0">
                <a:solidFill>
                  <a:srgbClr val="080808"/>
                </a:solidFill>
                <a:effectLst/>
              </a:rPr>
              <a:t> сохраняет решение в СУБД и кладет в очередь для тестирования</a:t>
            </a:r>
            <a:br>
              <a:rPr lang="ru-RU" sz="3200" dirty="0">
                <a:solidFill>
                  <a:srgbClr val="080808"/>
                </a:solidFill>
                <a:effectLst/>
              </a:rPr>
            </a:br>
            <a:r>
              <a:rPr lang="ru-RU" sz="3200" dirty="0">
                <a:solidFill>
                  <a:srgbClr val="0033B3"/>
                </a:solidFill>
                <a:effectLst/>
              </a:rPr>
              <a:t>- Очередь </a:t>
            </a:r>
            <a:r>
              <a:rPr lang="ru-RU" sz="3200" dirty="0">
                <a:solidFill>
                  <a:srgbClr val="080808"/>
                </a:solidFill>
                <a:effectLst/>
              </a:rPr>
              <a:t>Apache </a:t>
            </a:r>
            <a:r>
              <a:rPr lang="ru-RU" sz="3200" dirty="0" err="1">
                <a:solidFill>
                  <a:srgbClr val="080808"/>
                </a:solidFill>
                <a:effectLst/>
              </a:rPr>
              <a:t>Kafka</a:t>
            </a:r>
            <a:r>
              <a:rPr lang="ru-RU" sz="3200" dirty="0">
                <a:solidFill>
                  <a:srgbClr val="080808"/>
                </a:solidFill>
                <a:effectLst/>
              </a:rPr>
              <a:t> может быть использована как точка горизонтального масштабирования</a:t>
            </a:r>
            <a:br>
              <a:rPr lang="ru-RU" sz="3200" dirty="0">
                <a:solidFill>
                  <a:srgbClr val="080808"/>
                </a:solidFill>
                <a:effectLst/>
              </a:rPr>
            </a:br>
            <a:r>
              <a:rPr lang="ru-RU" sz="3200" dirty="0">
                <a:solidFill>
                  <a:srgbClr val="0033B3"/>
                </a:solidFill>
                <a:effectLst/>
              </a:rPr>
              <a:t>- </a:t>
            </a:r>
            <a:r>
              <a:rPr lang="ru-RU" sz="3200" dirty="0">
                <a:solidFill>
                  <a:srgbClr val="080808"/>
                </a:solidFill>
                <a:effectLst/>
              </a:rPr>
              <a:t>Также использование </a:t>
            </a:r>
            <a:r>
              <a:rPr lang="ru-RU" sz="3200" dirty="0" err="1">
                <a:solidFill>
                  <a:srgbClr val="080808"/>
                </a:solidFill>
                <a:effectLst/>
              </a:rPr>
              <a:t>Kafka</a:t>
            </a:r>
            <a:r>
              <a:rPr lang="ru-RU" sz="3200" dirty="0">
                <a:solidFill>
                  <a:srgbClr val="080808"/>
                </a:solidFill>
                <a:effectLst/>
              </a:rPr>
              <a:t> позволяет избежать потери сообщений и их дублирования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ru-RU" sz="2000" dirty="0">
              <a:solidFill>
                <a:srgbClr val="080808"/>
              </a:solidFill>
              <a:effectLst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ru-RU" sz="2000" dirty="0">
              <a:solidFill>
                <a:srgbClr val="080808"/>
              </a:solidFill>
              <a:effectLst/>
            </a:endParaRPr>
          </a:p>
          <a:p>
            <a:endParaRPr lang="ru-RU" sz="14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27A9B-D9D0-4F5B-B56F-D52EA62B979A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668100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ru-RU" sz="1400" dirty="0"/>
              <a:t>3. </a:t>
            </a:r>
            <a:r>
              <a:rPr lang="ru-RU" sz="1400" dirty="0" err="1"/>
              <a:t>Микросервис</a:t>
            </a:r>
            <a:r>
              <a:rPr lang="ru-RU" sz="1400" dirty="0"/>
              <a:t> </a:t>
            </a:r>
            <a:r>
              <a:rPr lang="en-US" sz="1400" dirty="0"/>
              <a:t>Test-Runner </a:t>
            </a:r>
            <a:r>
              <a:rPr lang="ru-RU" sz="1400" dirty="0"/>
              <a:t>получает из очереди сообщений</a:t>
            </a:r>
          </a:p>
          <a:p>
            <a:pPr marL="0" indent="0">
              <a:buFont typeface="+mj-lt"/>
              <a:buNone/>
            </a:pPr>
            <a:r>
              <a:rPr lang="ru-RU" sz="1400" dirty="0"/>
              <a:t>4. Через </a:t>
            </a:r>
            <a:r>
              <a:rPr lang="en-US" sz="1400" dirty="0"/>
              <a:t>http </a:t>
            </a:r>
            <a:r>
              <a:rPr lang="ru-RU" sz="1400" dirty="0"/>
              <a:t>запросы к </a:t>
            </a:r>
            <a:r>
              <a:rPr lang="en-US" sz="1400" dirty="0"/>
              <a:t>API Docker Engine </a:t>
            </a:r>
            <a:r>
              <a:rPr lang="ru-RU" sz="1400" dirty="0"/>
              <a:t>создает контейнер по одному из трех </a:t>
            </a:r>
            <a:r>
              <a:rPr lang="ru-RU" sz="1400" dirty="0" err="1"/>
              <a:t>кастомных</a:t>
            </a:r>
            <a:r>
              <a:rPr lang="ru-RU" sz="1400" dirty="0"/>
              <a:t> образов</a:t>
            </a:r>
          </a:p>
          <a:p>
            <a:pPr marL="0" indent="0">
              <a:buFont typeface="+mj-lt"/>
              <a:buNone/>
            </a:pPr>
            <a:r>
              <a:rPr lang="ru-RU" sz="1400" dirty="0"/>
              <a:t>5. Копирует проект с задачей, запускает контейнер и ожидает завершения</a:t>
            </a:r>
          </a:p>
          <a:p>
            <a:pPr marL="0" indent="0">
              <a:buFont typeface="+mj-lt"/>
              <a:buNone/>
            </a:pPr>
            <a:r>
              <a:rPr lang="ru-RU" sz="1400" dirty="0"/>
              <a:t>6. В результате получаем файл в </a:t>
            </a:r>
            <a:r>
              <a:rPr lang="en-US" sz="1400" dirty="0"/>
              <a:t>junit.xml</a:t>
            </a:r>
            <a:endParaRPr lang="ru-RU" sz="1400" dirty="0"/>
          </a:p>
          <a:p>
            <a:pPr marL="0" indent="0">
              <a:buFont typeface="+mj-lt"/>
              <a:buNone/>
            </a:pPr>
            <a:endParaRPr lang="ru-RU" sz="14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27A9B-D9D0-4F5B-B56F-D52EA62B979A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660819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http://991534A3C7251C9405CF94537ACCF30B.dms.sberbank.ru/991534A3C7251C9405CF94537ACCF30B-D440A21A956D124775E2C7E5463C2229-C73549E33849F65743C4A3DECCF72617/1.png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A93545-8CFA-4E3B-9416-427DD33B92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ED956AF-7D7F-4DD0-9EF1-FFEA1D8CBD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A36C968-2BE1-4A25-803B-101EE206FD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65289-4933-490D-BA7E-D0AF30DDDAC7}" type="datetimeFigureOut">
              <a:rPr lang="ru-RU" smtClean="0"/>
              <a:t>12.06.2024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CDE1205-8A02-4D29-BA5B-C6567F24DD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E9F2497-6450-4E4B-B036-802F10FF7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35B0F-8C58-4DB9-9B2E-BF312EBDA35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007660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032E574-B822-4A0A-9FE1-EB03440DF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A99E3920-EED5-41D2-8AE2-8EEEC9B157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371ADE7-B4E3-4C17-89BD-38AF6CE2B0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65289-4933-490D-BA7E-D0AF30DDDAC7}" type="datetimeFigureOut">
              <a:rPr lang="ru-RU" smtClean="0"/>
              <a:t>12.06.2024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A61AE69-BE83-409D-805A-CE6C36074B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C79D660-001E-4085-9F6D-93029ABE4B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35B0F-8C58-4DB9-9B2E-BF312EBDA35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015763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95B9D242-8EBC-412F-9C2B-3A09E3D4B20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4280CF06-B5DC-4104-BA04-0653291B96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234C877-8460-4DAA-B2C5-F2D2F8A86D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65289-4933-490D-BA7E-D0AF30DDDAC7}" type="datetimeFigureOut">
              <a:rPr lang="ru-RU" smtClean="0"/>
              <a:t>12.06.2024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E057AD1-30E2-42BD-82F1-3818973B74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F675A0A-9F62-4DA2-BA38-08E12840DB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35B0F-8C58-4DB9-9B2E-BF312EBDA35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134941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userDrawn="1">
  <p:cSld name="13_Пустой слай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 rot="5400000">
            <a:off x="5644443" y="310447"/>
            <a:ext cx="6858001" cy="6237110"/>
          </a:xfrm>
          <a:prstGeom prst="rect">
            <a:avLst/>
          </a:prstGeom>
        </p:spPr>
      </p:pic>
      <p:sp>
        <p:nvSpPr>
          <p:cNvPr id="5" name="Номер слайда 5"/>
          <p:cNvSpPr>
            <a:spLocks noAdjustHandles="1"/>
          </p:cNvSpPr>
          <p:nvPr userDrawn="1"/>
        </p:nvSpPr>
        <p:spPr bwMode="auto">
          <a:xfrm>
            <a:off x="9210368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>
              <a:defRPr sz="1200" b="0" i="0">
                <a:solidFill>
                  <a:schemeClr val="tx1">
                    <a:tint val="75000"/>
                  </a:schemeClr>
                </a:solidFill>
                <a:latin typeface="SB Sans Display Regular"/>
                <a:ea typeface="+mn-ea"/>
                <a:cs typeface="+mn-cs"/>
              </a:defRPr>
            </a:lvl1pPr>
            <a:lvl2pPr marL="457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B5FE8ADF-25A3-4B39-A1EB-43B990C73963}" type="slidenum">
              <a:rPr lang="ru-RU" b="0" i="0">
                <a:solidFill>
                  <a:schemeClr val="bg1"/>
                </a:solidFill>
                <a:latin typeface="SB Sans Display Light"/>
                <a:cs typeface="SB Sans Display Light"/>
              </a:rPr>
              <a:t>‹#›</a:t>
            </a:fld>
            <a:endParaRPr lang="ru-RU" b="0" i="0">
              <a:solidFill>
                <a:schemeClr val="bg1"/>
              </a:solidFill>
              <a:latin typeface="SB Sans Display Light"/>
              <a:cs typeface="SB Sans Display Light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 bwMode="auto">
          <a:xfrm>
            <a:off x="625703" y="365291"/>
            <a:ext cx="10728324" cy="1325563"/>
          </a:xfrm>
          <a:prstGeom prst="rect">
            <a:avLst/>
          </a:prstGeom>
        </p:spPr>
        <p:txBody>
          <a:bodyPr/>
          <a:lstStyle>
            <a:lvl1pPr algn="l">
              <a:defRPr sz="4400" b="0" i="0">
                <a:solidFill>
                  <a:schemeClr val="tx1"/>
                </a:solidFill>
                <a:latin typeface="SB Sans Display Light"/>
                <a:cs typeface="SB Sans Display Light"/>
              </a:defRPr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ru-RU"/>
          </a:p>
        </p:txBody>
      </p:sp>
      <p:pic>
        <p:nvPicPr>
          <p:cNvPr id="16" name="Рисунок 15" descr="http://991534A3C7251C9405CF94537ACCF30B.dms.sberbank.ru/991534A3C7251C9405CF94537ACCF30B-D440A21A956D124775E2C7E5463C2229-C73549E33849F65743C4A3DECCF72617/1.png"/>
          <p:cNvPicPr>
            <a:picLocks/>
          </p:cNvPicPr>
          <p:nvPr userDrawn="1"/>
        </p:nvPicPr>
        <p:blipFill>
          <a:blip r:link="rId3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pic>
        <p:nvPicPr>
          <p:cNvPr id="17" name="Рисунок 16" descr="http://991534A3C7251C9405CF94537ACCF30B.dms.sberbank.ru/991534A3C7251C9405CF94537ACCF30B-D440A21A956D124775E2C7E5463C2229-C73549E33849F65743C4A3DECCF72617/1.png"/>
          <p:cNvPicPr>
            <a:picLocks/>
          </p:cNvPicPr>
          <p:nvPr userDrawn="1"/>
        </p:nvPicPr>
        <p:blipFill>
          <a:blip r:link="rId3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pic>
        <p:nvPicPr>
          <p:cNvPr id="18" name="Рисунок 17" descr="http://991534A3C7251C9405CF94537ACCF30B.dms.sberbank.ru/991534A3C7251C9405CF94537ACCF30B-D440A21A956D124775E2C7E5463C2229-C73549E33849F65743C4A3DECCF72617/1.png"/>
          <p:cNvPicPr>
            <a:picLocks/>
          </p:cNvPicPr>
          <p:nvPr userDrawn="1"/>
        </p:nvPicPr>
        <p:blipFill>
          <a:blip r:link="rId3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6130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B62A5CA-8F95-4D6D-90BF-1BD18F7555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D59BD3D-AC16-4404-865A-A20E99C52A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D6C1AC2-FF41-4295-871B-626A1C470A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65289-4933-490D-BA7E-D0AF30DDDAC7}" type="datetimeFigureOut">
              <a:rPr lang="ru-RU" smtClean="0"/>
              <a:t>12.06.2024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DCA46DC-8D81-4027-B886-BF5D033F1A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C344180-A400-42E1-95D1-675EA29A0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35B0F-8C58-4DB9-9B2E-BF312EBDA35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21548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AA114DF-CD2D-4EDB-9C5D-BD179CBF43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587DFA2-6ED6-4DC3-B772-31D3147D0C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EE14689-2F37-4DAF-BF23-B472CE6919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65289-4933-490D-BA7E-D0AF30DDDAC7}" type="datetimeFigureOut">
              <a:rPr lang="ru-RU" smtClean="0"/>
              <a:t>12.06.2024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1EE34A0-FF27-4784-AFFA-85FB7A4B1B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5080234-8CA4-42CC-B518-00281CC4D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35B0F-8C58-4DB9-9B2E-BF312EBDA35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035571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99AC4E-B14A-4700-B05D-570BD83C8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7DA8A80-C36C-465A-A6C0-79D1202CC9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7A6EDA64-5D50-40F8-937B-82464337F0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FF63554-7299-40DD-9ECC-350F335C99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65289-4933-490D-BA7E-D0AF30DDDAC7}" type="datetimeFigureOut">
              <a:rPr lang="ru-RU" smtClean="0"/>
              <a:t>12.06.2024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F0B1AB9-ACAB-41BB-8916-FFC6A7A4CC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E3EED15-3729-4790-BDC6-90DC822E3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35B0F-8C58-4DB9-9B2E-BF312EBDA35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724712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7FBB4D9-4818-4C9E-960F-D54FD40AB1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4E9608D-906D-485A-A61B-9C9163C477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2C0F96EE-40B1-42B2-8BCD-923BC5FE67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CF834FE7-F16A-4F84-ADA1-4DB76E4004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A601D211-6CBF-4EC1-963C-759D5BC75A0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B6EEA1AD-00C2-460F-A0E7-620D388A68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65289-4933-490D-BA7E-D0AF30DDDAC7}" type="datetimeFigureOut">
              <a:rPr lang="ru-RU" smtClean="0"/>
              <a:t>12.06.2024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05136CB1-6EB2-4431-AA7E-6171C05E7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F2517787-9052-4465-A593-E9C96F543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35B0F-8C58-4DB9-9B2E-BF312EBDA35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50708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265DC99-4C67-4400-BDB5-D624FB3E67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A1C71F16-A6BB-48A3-9E3D-908724CE95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65289-4933-490D-BA7E-D0AF30DDDAC7}" type="datetimeFigureOut">
              <a:rPr lang="ru-RU" smtClean="0"/>
              <a:t>12.06.2024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5DAE017D-96D8-4F5A-9F87-28F17F0E6D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D8ABC37D-C5B1-4CEF-A168-03C9FF8757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35B0F-8C58-4DB9-9B2E-BF312EBDA35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761211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3F881595-4602-40B1-9E3E-1EE0570A2B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65289-4933-490D-BA7E-D0AF30DDDAC7}" type="datetimeFigureOut">
              <a:rPr lang="ru-RU" smtClean="0"/>
              <a:t>12.06.2024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423BA1C0-F41F-427B-811B-1CBCBEE9B6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964D3A7-C4AC-4D71-9E12-8B6EB62BA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35B0F-8C58-4DB9-9B2E-BF312EBDA35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913118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ADED8AF-F458-4B5C-B812-AFB352082A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895009C-A09C-49CE-AB56-7D35548A1C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ECACF023-765B-4F7A-96FE-CA1B44D803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FA8A6D3-51AE-43F5-968B-B60E6ED5B2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65289-4933-490D-BA7E-D0AF30DDDAC7}" type="datetimeFigureOut">
              <a:rPr lang="ru-RU" smtClean="0"/>
              <a:t>12.06.2024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EADF84C-348B-40AA-8175-ABC69B1741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CEE0EBC-7DC8-42BD-B144-4FDA11C6E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35B0F-8C58-4DB9-9B2E-BF312EBDA35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855796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497385A-0FF9-4325-A141-ED0006867D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1200AF14-84D7-41E6-B802-5306B782312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C9F9526-CD67-48F9-9593-94C563B529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F759F17-B413-4FDF-B0DB-5770846C34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65289-4933-490D-BA7E-D0AF30DDDAC7}" type="datetimeFigureOut">
              <a:rPr lang="ru-RU" smtClean="0"/>
              <a:t>12.06.2024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352FE4F-A962-42A2-9152-CF0597F584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BA19724-15EB-4DF1-A873-E233C6F8F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35B0F-8C58-4DB9-9B2E-BF312EBDA35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813941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526BFEE-FDBE-44B7-82FF-2D875F430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3439B6D-5868-4234-9367-12220F76AD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62E113F-37A6-44C1-B664-9F87D9390C0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165289-4933-490D-BA7E-D0AF30DDDAC7}" type="datetimeFigureOut">
              <a:rPr lang="ru-RU" smtClean="0"/>
              <a:t>12.06.2024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8171A54-B283-43E9-A34D-114E7A1A9F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814D3F9-1565-406C-AAC0-6BBB3EE293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735B0F-8C58-4DB9-9B2E-BF312EBDA35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72599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4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3.jpe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png"/><Relationship Id="rId5" Type="http://schemas.openxmlformats.org/officeDocument/2006/relationships/image" Target="../media/image14.pn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13" Type="http://schemas.openxmlformats.org/officeDocument/2006/relationships/image" Target="../media/image24.png"/><Relationship Id="rId3" Type="http://schemas.openxmlformats.org/officeDocument/2006/relationships/image" Target="../media/image4.png"/><Relationship Id="rId7" Type="http://schemas.openxmlformats.org/officeDocument/2006/relationships/image" Target="../media/image14.png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png"/><Relationship Id="rId11" Type="http://schemas.openxmlformats.org/officeDocument/2006/relationships/image" Target="../media/image22.png"/><Relationship Id="rId5" Type="http://schemas.openxmlformats.org/officeDocument/2006/relationships/image" Target="../media/image11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6.png"/><Relationship Id="rId4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9" name="object 9">
            <a:extLst>
              <a:ext uri="{FF2B5EF4-FFF2-40B4-BE49-F238E27FC236}">
                <a16:creationId xmlns:a16="http://schemas.microsoft.com/office/drawing/2014/main" id="{F7083B8E-954C-429C-98E3-53891879E7B2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47948" y="153056"/>
            <a:ext cx="784860" cy="80924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E1AB5B3-3252-44F4-8749-0549C9B37AEC}"/>
              </a:ext>
            </a:extLst>
          </p:cNvPr>
          <p:cNvSpPr txBox="1"/>
          <p:nvPr/>
        </p:nvSpPr>
        <p:spPr>
          <a:xfrm>
            <a:off x="2746839" y="3429000"/>
            <a:ext cx="698707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>
                <a:latin typeface="SB Sans Display Light"/>
                <a:cs typeface="Baloo 2" panose="03080502040302020200" pitchFamily="66" charset="0"/>
              </a:rPr>
              <a:t>ОНЛАЙН</a:t>
            </a:r>
            <a:r>
              <a:rPr lang="ru-KZ" sz="2800" dirty="0">
                <a:latin typeface="SB Sans Display Light"/>
                <a:cs typeface="Baloo 2" panose="03080502040302020200" pitchFamily="66" charset="0"/>
              </a:rPr>
              <a:t>-</a:t>
            </a:r>
            <a:r>
              <a:rPr lang="ru-RU" sz="2800" dirty="0">
                <a:latin typeface="SB Sans Display Light"/>
                <a:cs typeface="Baloo 2" panose="03080502040302020200" pitchFamily="66" charset="0"/>
              </a:rPr>
              <a:t>ПЛАТФОРМА</a:t>
            </a:r>
          </a:p>
          <a:p>
            <a:pPr algn="ctr"/>
            <a:r>
              <a:rPr lang="ru-RU" sz="2800" dirty="0">
                <a:latin typeface="SB Sans Display Light"/>
                <a:cs typeface="Baloo 2" panose="03080502040302020200" pitchFamily="66" charset="0"/>
              </a:rPr>
              <a:t>С АЛГОРИТМИЧЕСКИМИ ЗАДАЧАМИ ПО ПРОГРАММИРОВАНИЮ</a:t>
            </a:r>
            <a:endParaRPr lang="ru-KZ" sz="2800" dirty="0">
              <a:latin typeface="SB Sans Display Light"/>
              <a:cs typeface="Baloo 2" panose="03080502040302020200" pitchFamily="66" charset="0"/>
            </a:endParaRPr>
          </a:p>
          <a:p>
            <a:pPr algn="ctr"/>
            <a:r>
              <a:rPr lang="ru-KZ" sz="2800" dirty="0">
                <a:latin typeface="SB Sans Display Light"/>
                <a:cs typeface="Baloo 2" panose="03080502040302020200" pitchFamily="66" charset="0"/>
              </a:rPr>
              <a:t>«</a:t>
            </a:r>
            <a:r>
              <a:rPr lang="en-US" sz="2800" dirty="0" err="1">
                <a:latin typeface="SB Sans Display Light"/>
                <a:cs typeface="Baloo 2" panose="03080502040302020200" pitchFamily="66" charset="0"/>
              </a:rPr>
              <a:t>SupremeCode</a:t>
            </a:r>
            <a:r>
              <a:rPr lang="ru-KZ" sz="2800" dirty="0">
                <a:latin typeface="SB Sans Display Light"/>
                <a:cs typeface="Baloo 2" panose="03080502040302020200" pitchFamily="66" charset="0"/>
              </a:rPr>
              <a:t>»</a:t>
            </a:r>
            <a:endParaRPr lang="ru-KZ" sz="2400" dirty="0">
              <a:latin typeface="SB Sans Display Light"/>
              <a:cs typeface="Baloo 2" panose="03080502040302020200" pitchFamily="66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D0635AE-04B7-4510-BE57-45E41A5746AD}"/>
              </a:ext>
            </a:extLst>
          </p:cNvPr>
          <p:cNvSpPr txBox="1"/>
          <p:nvPr/>
        </p:nvSpPr>
        <p:spPr>
          <a:xfrm>
            <a:off x="292100" y="5249369"/>
            <a:ext cx="36116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SB Sans Display Light"/>
              </a:rPr>
              <a:t>П</a:t>
            </a:r>
            <a:r>
              <a:rPr lang="ru-RU" dirty="0" err="1">
                <a:latin typeface="SB Sans Display Light"/>
              </a:rPr>
              <a:t>одготовил</a:t>
            </a:r>
            <a:r>
              <a:rPr lang="ru-RU" dirty="0">
                <a:latin typeface="SB Sans Display Light"/>
              </a:rPr>
              <a:t>: студент группы ВПР43</a:t>
            </a:r>
          </a:p>
          <a:p>
            <a:r>
              <a:rPr lang="ru-RU" dirty="0" err="1">
                <a:latin typeface="SB Sans Display Light"/>
              </a:rPr>
              <a:t>Голосуев</a:t>
            </a:r>
            <a:r>
              <a:rPr lang="ru-RU" dirty="0">
                <a:latin typeface="SB Sans Display Light"/>
              </a:rPr>
              <a:t> Данил Витальевич</a:t>
            </a:r>
            <a:endParaRPr lang="ru-KZ" dirty="0">
              <a:latin typeface="SB Sans Display Ligh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CDB2D7F-303C-4CDA-9C13-ACBCE9AF2EF9}"/>
              </a:ext>
            </a:extLst>
          </p:cNvPr>
          <p:cNvSpPr txBox="1"/>
          <p:nvPr/>
        </p:nvSpPr>
        <p:spPr>
          <a:xfrm>
            <a:off x="292100" y="5943734"/>
            <a:ext cx="29668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KZ" dirty="0">
                <a:latin typeface="SB Sans Display Light"/>
              </a:rPr>
              <a:t>Руководитель ВКР</a:t>
            </a:r>
            <a:r>
              <a:rPr lang="en-US" dirty="0">
                <a:latin typeface="SB Sans Display Light"/>
              </a:rPr>
              <a:t>:</a:t>
            </a:r>
          </a:p>
          <a:p>
            <a:r>
              <a:rPr lang="ru-RU" dirty="0">
                <a:latin typeface="SB Sans Display Light"/>
              </a:rPr>
              <a:t>Долгов Василий Валерьевич</a:t>
            </a:r>
            <a:endParaRPr lang="ru-KZ" dirty="0">
              <a:latin typeface="SB Sans Display Light"/>
            </a:endParaRPr>
          </a:p>
        </p:txBody>
      </p:sp>
      <p:pic>
        <p:nvPicPr>
          <p:cNvPr id="13" name="Picture 10">
            <a:extLst>
              <a:ext uri="{FF2B5EF4-FFF2-40B4-BE49-F238E27FC236}">
                <a16:creationId xmlns:a16="http://schemas.microsoft.com/office/drawing/2014/main" id="{3B2B2DC8-F2AB-4103-BDF4-06E7364B95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840"/>
          <a:stretch/>
        </p:blipFill>
        <p:spPr bwMode="auto">
          <a:xfrm>
            <a:off x="1650230" y="962300"/>
            <a:ext cx="9180298" cy="2130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EB3B24C-18E8-4778-BC05-0BFC6AC68970}"/>
              </a:ext>
            </a:extLst>
          </p:cNvPr>
          <p:cNvSpPr txBox="1"/>
          <p:nvPr/>
        </p:nvSpPr>
        <p:spPr>
          <a:xfrm>
            <a:off x="9639902" y="6000310"/>
            <a:ext cx="238125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 err="1">
                <a:latin typeface="SB Sans Display Light"/>
              </a:rPr>
              <a:t>Ростов</a:t>
            </a:r>
            <a:r>
              <a:rPr lang="ru-RU" sz="2000" dirty="0">
                <a:latin typeface="SB Sans Display Light"/>
              </a:rPr>
              <a:t>-на-Дону</a:t>
            </a:r>
          </a:p>
          <a:p>
            <a:pPr algn="ctr"/>
            <a:r>
              <a:rPr lang="ru-RU" sz="2000" dirty="0">
                <a:latin typeface="SB Sans Display Light"/>
              </a:rPr>
              <a:t>2024</a:t>
            </a:r>
            <a:endParaRPr lang="ru-KZ" sz="2000" dirty="0">
              <a:latin typeface="SB Sans Display Light"/>
            </a:endParaRPr>
          </a:p>
        </p:txBody>
      </p:sp>
    </p:spTree>
    <p:extLst>
      <p:ext uri="{BB962C8B-B14F-4D97-AF65-F5344CB8AC3E}">
        <p14:creationId xmlns:p14="http://schemas.microsoft.com/office/powerpoint/2010/main" val="40058343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9DD54D87-807A-4B50-8942-BA7D78A94D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86855" y="7987269"/>
            <a:ext cx="77584" cy="77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: скругленные углы 3">
            <a:extLst>
              <a:ext uri="{FF2B5EF4-FFF2-40B4-BE49-F238E27FC236}">
                <a16:creationId xmlns:a16="http://schemas.microsoft.com/office/drawing/2014/main" id="{B90FDB74-A9A0-47F0-9E20-C11B662FA68D}"/>
              </a:ext>
            </a:extLst>
          </p:cNvPr>
          <p:cNvSpPr/>
          <p:nvPr/>
        </p:nvSpPr>
        <p:spPr bwMode="auto">
          <a:xfrm>
            <a:off x="7623293" y="2241714"/>
            <a:ext cx="2692282" cy="864096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US" sz="2600" dirty="0">
                <a:latin typeface="SB Sans Display Light"/>
              </a:rPr>
              <a:t>Docker Engine</a:t>
            </a:r>
            <a:endParaRPr lang="ru-RU" sz="2600" dirty="0">
              <a:latin typeface="SB Sans Display Light"/>
            </a:endParaRP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97549D05-AC04-46D2-BD0D-0EE23808C8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9753" y="2436863"/>
            <a:ext cx="472419" cy="472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67801C2C-477B-421C-90D4-3FB854EAFBD1}"/>
              </a:ext>
            </a:extLst>
          </p:cNvPr>
          <p:cNvGrpSpPr/>
          <p:nvPr/>
        </p:nvGrpSpPr>
        <p:grpSpPr>
          <a:xfrm>
            <a:off x="3789792" y="2241025"/>
            <a:ext cx="2624847" cy="864096"/>
            <a:chOff x="5062312" y="2308196"/>
            <a:chExt cx="2624847" cy="864096"/>
          </a:xfrm>
        </p:grpSpPr>
        <p:sp>
          <p:nvSpPr>
            <p:cNvPr id="3" name="Прямоугольник: скругленные углы 2">
              <a:extLst>
                <a:ext uri="{FF2B5EF4-FFF2-40B4-BE49-F238E27FC236}">
                  <a16:creationId xmlns:a16="http://schemas.microsoft.com/office/drawing/2014/main" id="{00C3163E-FC42-4557-B176-8FF8E9DC2C13}"/>
                </a:ext>
              </a:extLst>
            </p:cNvPr>
            <p:cNvSpPr/>
            <p:nvPr/>
          </p:nvSpPr>
          <p:spPr bwMode="auto">
            <a:xfrm>
              <a:off x="5062312" y="2308196"/>
              <a:ext cx="2624847" cy="86409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r"/>
              <a:r>
                <a:rPr lang="en-US" sz="2600" dirty="0">
                  <a:latin typeface="SB Sans Display Light"/>
                </a:rPr>
                <a:t>Test-Runner</a:t>
              </a:r>
              <a:endParaRPr lang="ru-RU" sz="2600" dirty="0">
                <a:latin typeface="SB Sans Display Light"/>
              </a:endParaRPr>
            </a:p>
          </p:txBody>
        </p:sp>
        <p:pic>
          <p:nvPicPr>
            <p:cNvPr id="6" name="Picture 10">
              <a:extLst>
                <a:ext uri="{FF2B5EF4-FFF2-40B4-BE49-F238E27FC236}">
                  <a16:creationId xmlns:a16="http://schemas.microsoft.com/office/drawing/2014/main" id="{1028FD26-C207-4240-A70C-BFA3CCB5001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01814" y="2456682"/>
              <a:ext cx="548258" cy="5482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6973CB4B-AA5A-4AC7-BF06-11ECEF5731ED}"/>
              </a:ext>
            </a:extLst>
          </p:cNvPr>
          <p:cNvSpPr/>
          <p:nvPr/>
        </p:nvSpPr>
        <p:spPr bwMode="auto">
          <a:xfrm>
            <a:off x="7332556" y="4112348"/>
            <a:ext cx="1017665" cy="86409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600" dirty="0">
                <a:latin typeface="SB Sans Display Light"/>
              </a:rPr>
              <a:t>C++</a:t>
            </a:r>
            <a:endParaRPr lang="ru-RU" sz="2600" dirty="0">
              <a:latin typeface="SB Sans Display Light"/>
            </a:endParaRPr>
          </a:p>
        </p:txBody>
      </p:sp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CE9D7A80-8848-4AD6-A922-4CB3FBE8D4A6}"/>
              </a:ext>
            </a:extLst>
          </p:cNvPr>
          <p:cNvSpPr/>
          <p:nvPr/>
        </p:nvSpPr>
        <p:spPr bwMode="auto">
          <a:xfrm>
            <a:off x="8584017" y="4112348"/>
            <a:ext cx="1017665" cy="86409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600" dirty="0">
                <a:latin typeface="SB Sans Display Light"/>
              </a:rPr>
              <a:t>Java</a:t>
            </a:r>
            <a:endParaRPr lang="ru-RU" sz="2600" dirty="0">
              <a:latin typeface="SB Sans Display Light"/>
            </a:endParaRPr>
          </a:p>
        </p:txBody>
      </p:sp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id="{C09A8109-E4E2-4C08-B522-48B225E7FDCE}"/>
              </a:ext>
            </a:extLst>
          </p:cNvPr>
          <p:cNvSpPr/>
          <p:nvPr/>
        </p:nvSpPr>
        <p:spPr bwMode="auto">
          <a:xfrm>
            <a:off x="9835478" y="4112348"/>
            <a:ext cx="1017665" cy="86409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600" dirty="0">
                <a:latin typeface="SB Sans Display Light"/>
              </a:rPr>
              <a:t>JS</a:t>
            </a:r>
            <a:endParaRPr lang="ru-RU" sz="2600" dirty="0">
              <a:latin typeface="SB Sans Display Light"/>
            </a:endParaRPr>
          </a:p>
        </p:txBody>
      </p:sp>
      <p:sp>
        <p:nvSpPr>
          <p:cNvPr id="10" name="Левая фигурная скобка 9">
            <a:extLst>
              <a:ext uri="{FF2B5EF4-FFF2-40B4-BE49-F238E27FC236}">
                <a16:creationId xmlns:a16="http://schemas.microsoft.com/office/drawing/2014/main" id="{B6D8E924-7195-414F-9BBF-844CD3173736}"/>
              </a:ext>
            </a:extLst>
          </p:cNvPr>
          <p:cNvSpPr/>
          <p:nvPr/>
        </p:nvSpPr>
        <p:spPr bwMode="auto">
          <a:xfrm rot="5400000">
            <a:off x="8641898" y="1902766"/>
            <a:ext cx="923330" cy="3844674"/>
          </a:xfrm>
          <a:prstGeom prst="leftBrace">
            <a:avLst>
              <a:gd name="adj1" fmla="val 8333"/>
              <a:gd name="adj2" fmla="val 52001"/>
            </a:avLst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sz="2600">
              <a:latin typeface="SB Sans Display Ligh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B8D749C-3187-4CD9-ABB6-5CA5985D4FA2}"/>
              </a:ext>
            </a:extLst>
          </p:cNvPr>
          <p:cNvSpPr txBox="1"/>
          <p:nvPr/>
        </p:nvSpPr>
        <p:spPr bwMode="auto">
          <a:xfrm>
            <a:off x="3985470" y="3572459"/>
            <a:ext cx="325569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600" dirty="0" err="1">
                <a:latin typeface="SB Sans Display Light"/>
              </a:rPr>
              <a:t>Кастомные</a:t>
            </a:r>
            <a:r>
              <a:rPr lang="ru-RU" sz="2600" dirty="0">
                <a:latin typeface="SB Sans Display Light"/>
              </a:rPr>
              <a:t> образы с предустановленными библиотеками</a:t>
            </a:r>
          </a:p>
        </p:txBody>
      </p:sp>
      <p:cxnSp>
        <p:nvCxnSpPr>
          <p:cNvPr id="12" name="Прямая со стрелкой 11">
            <a:extLst>
              <a:ext uri="{FF2B5EF4-FFF2-40B4-BE49-F238E27FC236}">
                <a16:creationId xmlns:a16="http://schemas.microsoft.com/office/drawing/2014/main" id="{96323E04-1829-4464-A89B-5DC97E507E59}"/>
              </a:ext>
            </a:extLst>
          </p:cNvPr>
          <p:cNvCxnSpPr>
            <a:cxnSpLocks/>
            <a:stCxn id="3" idx="3"/>
            <a:endCxn id="4" idx="1"/>
          </p:cNvCxnSpPr>
          <p:nvPr/>
        </p:nvCxnSpPr>
        <p:spPr bwMode="auto">
          <a:xfrm>
            <a:off x="6414639" y="2673073"/>
            <a:ext cx="1208654" cy="68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Правая фигурная скобка 12">
            <a:extLst>
              <a:ext uri="{FF2B5EF4-FFF2-40B4-BE49-F238E27FC236}">
                <a16:creationId xmlns:a16="http://schemas.microsoft.com/office/drawing/2014/main" id="{969BC3A4-8034-4FE9-B965-24AAF539232C}"/>
              </a:ext>
            </a:extLst>
          </p:cNvPr>
          <p:cNvSpPr/>
          <p:nvPr/>
        </p:nvSpPr>
        <p:spPr bwMode="auto">
          <a:xfrm rot="5400000">
            <a:off x="8787431" y="3271717"/>
            <a:ext cx="569338" cy="3844674"/>
          </a:xfrm>
          <a:prstGeom prst="rightBrace">
            <a:avLst>
              <a:gd name="adj1" fmla="val 8333"/>
              <a:gd name="adj2" fmla="val 48988"/>
            </a:avLst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sz="2600">
              <a:latin typeface="SB Sans Display Light"/>
            </a:endParaRPr>
          </a:p>
        </p:txBody>
      </p:sp>
      <p:grpSp>
        <p:nvGrpSpPr>
          <p:cNvPr id="30" name="Группа 29">
            <a:extLst>
              <a:ext uri="{FF2B5EF4-FFF2-40B4-BE49-F238E27FC236}">
                <a16:creationId xmlns:a16="http://schemas.microsoft.com/office/drawing/2014/main" id="{A65EAC3C-0B24-46E5-A1D3-885FC33FDE6F}"/>
              </a:ext>
            </a:extLst>
          </p:cNvPr>
          <p:cNvGrpSpPr/>
          <p:nvPr/>
        </p:nvGrpSpPr>
        <p:grpSpPr>
          <a:xfrm>
            <a:off x="8049467" y="5753327"/>
            <a:ext cx="2108192" cy="864096"/>
            <a:chOff x="9150358" y="5627843"/>
            <a:chExt cx="2108192" cy="864096"/>
          </a:xfrm>
        </p:grpSpPr>
        <p:sp>
          <p:nvSpPr>
            <p:cNvPr id="14" name="Прямоугольник: скругленные углы 13">
              <a:extLst>
                <a:ext uri="{FF2B5EF4-FFF2-40B4-BE49-F238E27FC236}">
                  <a16:creationId xmlns:a16="http://schemas.microsoft.com/office/drawing/2014/main" id="{1DCA7EC7-2F26-4100-A184-933CACDAD1EF}"/>
                </a:ext>
              </a:extLst>
            </p:cNvPr>
            <p:cNvSpPr/>
            <p:nvPr/>
          </p:nvSpPr>
          <p:spPr bwMode="auto">
            <a:xfrm>
              <a:off x="9150358" y="5627843"/>
              <a:ext cx="2108192" cy="86409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r"/>
              <a:r>
                <a:rPr lang="en-US" sz="2600" dirty="0">
                  <a:latin typeface="SB Sans Display Light"/>
                </a:rPr>
                <a:t>junit.xml</a:t>
              </a:r>
              <a:endParaRPr lang="ru-RU" sz="2600" dirty="0">
                <a:latin typeface="SB Sans Display Light"/>
              </a:endParaRPr>
            </a:p>
          </p:txBody>
        </p:sp>
        <p:pic>
          <p:nvPicPr>
            <p:cNvPr id="15" name="Picture 8">
              <a:extLst>
                <a:ext uri="{FF2B5EF4-FFF2-40B4-BE49-F238E27FC236}">
                  <a16:creationId xmlns:a16="http://schemas.microsoft.com/office/drawing/2014/main" id="{5FE86F29-6E79-41F1-BDA2-1C60644996F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33684" y="5805323"/>
              <a:ext cx="573016" cy="573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10">
              <a:extLst>
                <a:ext uri="{FF2B5EF4-FFF2-40B4-BE49-F238E27FC236}">
                  <a16:creationId xmlns:a16="http://schemas.microsoft.com/office/drawing/2014/main" id="{60936607-3898-40B5-BA9D-720927CA098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797" t="35039" r="45800" b="34315"/>
            <a:stretch/>
          </p:blipFill>
          <p:spPr bwMode="auto">
            <a:xfrm>
              <a:off x="9355475" y="5991777"/>
              <a:ext cx="329433" cy="2562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2D4C67B9-8D93-4296-9D46-F9A0FD06CF07}"/>
              </a:ext>
            </a:extLst>
          </p:cNvPr>
          <p:cNvSpPr txBox="1"/>
          <p:nvPr/>
        </p:nvSpPr>
        <p:spPr bwMode="auto">
          <a:xfrm>
            <a:off x="4420495" y="5563523"/>
            <a:ext cx="4039333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600" dirty="0">
                <a:latin typeface="SB Sans Display Light"/>
              </a:rPr>
              <a:t>Файл с результатами тестов в универсальном формате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46F6E12-9AE5-4B9C-BB38-97210FEE96EF}"/>
              </a:ext>
            </a:extLst>
          </p:cNvPr>
          <p:cNvSpPr txBox="1"/>
          <p:nvPr/>
        </p:nvSpPr>
        <p:spPr bwMode="auto">
          <a:xfrm>
            <a:off x="6134009" y="1401990"/>
            <a:ext cx="384467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600" dirty="0">
                <a:latin typeface="SB Sans Display Light"/>
              </a:rPr>
              <a:t>Копируем в контейнер проект с задачей</a:t>
            </a:r>
          </a:p>
        </p:txBody>
      </p: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CB9CF358-DB71-4E15-B57A-577D0003355C}"/>
              </a:ext>
            </a:extLst>
          </p:cNvPr>
          <p:cNvGrpSpPr/>
          <p:nvPr/>
        </p:nvGrpSpPr>
        <p:grpSpPr>
          <a:xfrm>
            <a:off x="172371" y="2241025"/>
            <a:ext cx="1819836" cy="864096"/>
            <a:chOff x="4928918" y="2270225"/>
            <a:chExt cx="1819836" cy="864096"/>
          </a:xfrm>
        </p:grpSpPr>
        <p:sp>
          <p:nvSpPr>
            <p:cNvPr id="21" name="Прямоугольник: скругленные углы 20">
              <a:extLst>
                <a:ext uri="{FF2B5EF4-FFF2-40B4-BE49-F238E27FC236}">
                  <a16:creationId xmlns:a16="http://schemas.microsoft.com/office/drawing/2014/main" id="{B9098924-8445-42C2-BCF5-B9CD8A374626}"/>
                </a:ext>
              </a:extLst>
            </p:cNvPr>
            <p:cNvSpPr/>
            <p:nvPr/>
          </p:nvSpPr>
          <p:spPr>
            <a:xfrm>
              <a:off x="4928918" y="2270225"/>
              <a:ext cx="1819836" cy="86409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r"/>
              <a:r>
                <a:rPr lang="en-US" sz="2600" dirty="0">
                  <a:latin typeface="SB Sans Display Light"/>
                </a:rPr>
                <a:t>Kafka</a:t>
              </a:r>
              <a:endParaRPr lang="ru-RU" sz="2600" dirty="0">
                <a:latin typeface="SB Sans Display Light"/>
              </a:endParaRPr>
            </a:p>
          </p:txBody>
        </p:sp>
        <p:pic>
          <p:nvPicPr>
            <p:cNvPr id="22" name="Picture 6">
              <a:extLst>
                <a:ext uri="{FF2B5EF4-FFF2-40B4-BE49-F238E27FC236}">
                  <a16:creationId xmlns:a16="http://schemas.microsoft.com/office/drawing/2014/main" id="{167F1B2C-EC2C-4A34-AD4A-E8CE16F0F95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83147" y="2417274"/>
              <a:ext cx="812706" cy="6068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3" name="Дуга 22">
            <a:extLst>
              <a:ext uri="{FF2B5EF4-FFF2-40B4-BE49-F238E27FC236}">
                <a16:creationId xmlns:a16="http://schemas.microsoft.com/office/drawing/2014/main" id="{D163A2A2-476A-4C28-A4EA-47453CB50177}"/>
              </a:ext>
            </a:extLst>
          </p:cNvPr>
          <p:cNvSpPr/>
          <p:nvPr/>
        </p:nvSpPr>
        <p:spPr bwMode="auto">
          <a:xfrm>
            <a:off x="1378515" y="1564793"/>
            <a:ext cx="3041980" cy="1449948"/>
          </a:xfrm>
          <a:prstGeom prst="arc">
            <a:avLst>
              <a:gd name="adj1" fmla="val 11070331"/>
              <a:gd name="adj2" fmla="val 21339318"/>
            </a:avLst>
          </a:prstGeom>
          <a:ln w="57150"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sz="2600">
              <a:latin typeface="SB Sans Display Light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D5493D8-DD02-48A0-9834-18BC68DAB72A}"/>
              </a:ext>
            </a:extLst>
          </p:cNvPr>
          <p:cNvSpPr txBox="1"/>
          <p:nvPr/>
        </p:nvSpPr>
        <p:spPr bwMode="auto">
          <a:xfrm>
            <a:off x="226600" y="44826"/>
            <a:ext cx="1114259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dirty="0">
                <a:latin typeface="SB Sans Display Light"/>
              </a:rPr>
              <a:t>Какая последовательность действий приводит к такому результату?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0502F1F-A122-4942-92FF-5955F90C241A}"/>
              </a:ext>
            </a:extLst>
          </p:cNvPr>
          <p:cNvSpPr txBox="1"/>
          <p:nvPr/>
        </p:nvSpPr>
        <p:spPr bwMode="auto">
          <a:xfrm>
            <a:off x="2148716" y="1564793"/>
            <a:ext cx="1681125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600" dirty="0">
                <a:latin typeface="SB Sans Display Light"/>
              </a:rPr>
              <a:t>Получаем </a:t>
            </a:r>
          </a:p>
          <a:p>
            <a:r>
              <a:rPr lang="ru-RU" sz="2600" dirty="0">
                <a:latin typeface="SB Sans Display Light"/>
              </a:rPr>
              <a:t>решение</a:t>
            </a:r>
          </a:p>
        </p:txBody>
      </p:sp>
    </p:spTree>
    <p:extLst>
      <p:ext uri="{BB962C8B-B14F-4D97-AF65-F5344CB8AC3E}">
        <p14:creationId xmlns:p14="http://schemas.microsoft.com/office/powerpoint/2010/main" val="38017309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C9C5E3-DBA5-43FB-9929-6E12E9C94E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306" y="76831"/>
            <a:ext cx="10728324" cy="761370"/>
          </a:xfrm>
        </p:spPr>
        <p:txBody>
          <a:bodyPr/>
          <a:lstStyle/>
          <a:p>
            <a:r>
              <a:rPr lang="ru-RU" sz="4000" dirty="0"/>
              <a:t>Пример</a:t>
            </a:r>
            <a:r>
              <a:rPr lang="ru-RU" dirty="0"/>
              <a:t> </a:t>
            </a:r>
            <a:r>
              <a:rPr lang="en-US" dirty="0"/>
              <a:t>junit.xml</a:t>
            </a:r>
            <a:endParaRPr lang="ru-RU" dirty="0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A984E38-577B-4EF8-97BD-2332D3003E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0336" y="1650357"/>
            <a:ext cx="10649262" cy="378565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400" b="0" i="1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&lt;?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xml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version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="1.0"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encoding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="UTF-8"</a:t>
            </a:r>
            <a:r>
              <a:rPr kumimoji="0" lang="ru-RU" altLang="ru-RU" sz="2400" b="0" i="1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?&gt;</a:t>
            </a:r>
            <a:br>
              <a:rPr kumimoji="0" lang="ru-RU" altLang="ru-RU" sz="2400" b="0" i="1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&lt;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testsuite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name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net.danil.TwoSumTest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time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="0.05"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tests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="4"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errors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="0"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skipped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="0"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failures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="0"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&gt;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&lt;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testcase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name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simpleTest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classname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net.danil.TwoSumTest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time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="0.029"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/&gt;</a:t>
            </a:r>
            <a:b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&lt;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testcase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name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calcTest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classname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net.danil.TwoSumTest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time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="0.001"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/&gt;</a:t>
            </a:r>
            <a:b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&lt;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testcase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name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randomTest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classname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net.danil.TwoSumTest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time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="0.003"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/&gt;</a:t>
            </a:r>
            <a:b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&lt;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testcase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name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failTest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classname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net.danil.TwoSumTest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time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="0.003"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/&gt;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&lt;/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testsuite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&gt;</a:t>
            </a:r>
            <a:endParaRPr kumimoji="0" lang="ru-RU" altLang="ru-RU" sz="4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8929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5" name="Прямоугольник: скругленные углы 24">
            <a:extLst>
              <a:ext uri="{FF2B5EF4-FFF2-40B4-BE49-F238E27FC236}">
                <a16:creationId xmlns:a16="http://schemas.microsoft.com/office/drawing/2014/main" id="{5F2B38A7-27CE-443A-9748-0E196388B965}"/>
              </a:ext>
            </a:extLst>
          </p:cNvPr>
          <p:cNvSpPr/>
          <p:nvPr/>
        </p:nvSpPr>
        <p:spPr>
          <a:xfrm>
            <a:off x="5257800" y="2388073"/>
            <a:ext cx="6553200" cy="4229349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>
              <a:latin typeface="SB Sans Display Light"/>
            </a:endParaRP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9DD54D87-807A-4B50-8942-BA7D78A94D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86855" y="7987269"/>
            <a:ext cx="77584" cy="77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67801C2C-477B-421C-90D4-3FB854EAFBD1}"/>
              </a:ext>
            </a:extLst>
          </p:cNvPr>
          <p:cNvGrpSpPr/>
          <p:nvPr/>
        </p:nvGrpSpPr>
        <p:grpSpPr>
          <a:xfrm>
            <a:off x="5885290" y="3105121"/>
            <a:ext cx="2624847" cy="864096"/>
            <a:chOff x="5062312" y="2308196"/>
            <a:chExt cx="2624847" cy="864096"/>
          </a:xfrm>
        </p:grpSpPr>
        <p:sp>
          <p:nvSpPr>
            <p:cNvPr id="3" name="Прямоугольник: скругленные углы 2">
              <a:extLst>
                <a:ext uri="{FF2B5EF4-FFF2-40B4-BE49-F238E27FC236}">
                  <a16:creationId xmlns:a16="http://schemas.microsoft.com/office/drawing/2014/main" id="{00C3163E-FC42-4557-B176-8FF8E9DC2C13}"/>
                </a:ext>
              </a:extLst>
            </p:cNvPr>
            <p:cNvSpPr/>
            <p:nvPr/>
          </p:nvSpPr>
          <p:spPr bwMode="auto">
            <a:xfrm>
              <a:off x="5062312" y="2308196"/>
              <a:ext cx="2624847" cy="86409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r"/>
              <a:r>
                <a:rPr lang="en-US" sz="2600" dirty="0">
                  <a:latin typeface="SB Sans Display Light"/>
                </a:rPr>
                <a:t>Test-Runner</a:t>
              </a:r>
              <a:endParaRPr lang="ru-RU" sz="2600" dirty="0">
                <a:latin typeface="SB Sans Display Light"/>
              </a:endParaRPr>
            </a:p>
          </p:txBody>
        </p:sp>
        <p:pic>
          <p:nvPicPr>
            <p:cNvPr id="6" name="Picture 10">
              <a:extLst>
                <a:ext uri="{FF2B5EF4-FFF2-40B4-BE49-F238E27FC236}">
                  <a16:creationId xmlns:a16="http://schemas.microsoft.com/office/drawing/2014/main" id="{1028FD26-C207-4240-A70C-BFA3CCB5001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01814" y="2456682"/>
              <a:ext cx="548258" cy="5482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CB9CF358-DB71-4E15-B57A-577D0003355C}"/>
              </a:ext>
            </a:extLst>
          </p:cNvPr>
          <p:cNvGrpSpPr/>
          <p:nvPr/>
        </p:nvGrpSpPr>
        <p:grpSpPr>
          <a:xfrm>
            <a:off x="617312" y="2459104"/>
            <a:ext cx="1819836" cy="864096"/>
            <a:chOff x="4928918" y="2270225"/>
            <a:chExt cx="1819836" cy="864096"/>
          </a:xfrm>
        </p:grpSpPr>
        <p:sp>
          <p:nvSpPr>
            <p:cNvPr id="21" name="Прямоугольник: скругленные углы 20">
              <a:extLst>
                <a:ext uri="{FF2B5EF4-FFF2-40B4-BE49-F238E27FC236}">
                  <a16:creationId xmlns:a16="http://schemas.microsoft.com/office/drawing/2014/main" id="{B9098924-8445-42C2-BCF5-B9CD8A374626}"/>
                </a:ext>
              </a:extLst>
            </p:cNvPr>
            <p:cNvSpPr/>
            <p:nvPr/>
          </p:nvSpPr>
          <p:spPr>
            <a:xfrm>
              <a:off x="4928918" y="2270225"/>
              <a:ext cx="1819836" cy="86409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r"/>
              <a:r>
                <a:rPr lang="en-US" sz="2600" dirty="0">
                  <a:latin typeface="SB Sans Display Light"/>
                </a:rPr>
                <a:t>Kafka</a:t>
              </a:r>
              <a:endParaRPr lang="ru-RU" sz="2600" dirty="0">
                <a:latin typeface="SB Sans Display Light"/>
              </a:endParaRPr>
            </a:p>
          </p:txBody>
        </p:sp>
        <p:pic>
          <p:nvPicPr>
            <p:cNvPr id="22" name="Picture 6">
              <a:extLst>
                <a:ext uri="{FF2B5EF4-FFF2-40B4-BE49-F238E27FC236}">
                  <a16:creationId xmlns:a16="http://schemas.microsoft.com/office/drawing/2014/main" id="{167F1B2C-EC2C-4A34-AD4A-E8CE16F0F95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83147" y="2417274"/>
              <a:ext cx="812706" cy="6068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3" name="Дуга 22">
            <a:extLst>
              <a:ext uri="{FF2B5EF4-FFF2-40B4-BE49-F238E27FC236}">
                <a16:creationId xmlns:a16="http://schemas.microsoft.com/office/drawing/2014/main" id="{D163A2A2-476A-4C28-A4EA-47453CB50177}"/>
              </a:ext>
            </a:extLst>
          </p:cNvPr>
          <p:cNvSpPr/>
          <p:nvPr/>
        </p:nvSpPr>
        <p:spPr bwMode="auto">
          <a:xfrm>
            <a:off x="2227816" y="1806218"/>
            <a:ext cx="3507810" cy="1449948"/>
          </a:xfrm>
          <a:prstGeom prst="arc">
            <a:avLst>
              <a:gd name="adj1" fmla="val 11070331"/>
              <a:gd name="adj2" fmla="val 21339318"/>
            </a:avLst>
          </a:prstGeom>
          <a:ln w="57150"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sz="2600">
              <a:latin typeface="SB Sans Display Light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D5493D8-DD02-48A0-9834-18BC68DAB72A}"/>
              </a:ext>
            </a:extLst>
          </p:cNvPr>
          <p:cNvSpPr txBox="1"/>
          <p:nvPr/>
        </p:nvSpPr>
        <p:spPr bwMode="auto">
          <a:xfrm>
            <a:off x="420757" y="240577"/>
            <a:ext cx="111521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dirty="0">
                <a:latin typeface="SB Sans Display Light"/>
              </a:rPr>
              <a:t>Возможности горизонтального масштабирования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0502F1F-A122-4942-92FF-5955F90C241A}"/>
              </a:ext>
            </a:extLst>
          </p:cNvPr>
          <p:cNvSpPr txBox="1"/>
          <p:nvPr/>
        </p:nvSpPr>
        <p:spPr bwMode="auto">
          <a:xfrm>
            <a:off x="630803" y="3439265"/>
            <a:ext cx="546519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600" dirty="0">
                <a:latin typeface="SB Sans Display Light"/>
              </a:rPr>
              <a:t>Один из исполнителей получит задачу на тестирование</a:t>
            </a:r>
          </a:p>
        </p:txBody>
      </p:sp>
      <p:grpSp>
        <p:nvGrpSpPr>
          <p:cNvPr id="29" name="Группа 28">
            <a:extLst>
              <a:ext uri="{FF2B5EF4-FFF2-40B4-BE49-F238E27FC236}">
                <a16:creationId xmlns:a16="http://schemas.microsoft.com/office/drawing/2014/main" id="{AC403ABC-DDCF-471B-B44A-5EFB739930CB}"/>
              </a:ext>
            </a:extLst>
          </p:cNvPr>
          <p:cNvGrpSpPr/>
          <p:nvPr/>
        </p:nvGrpSpPr>
        <p:grpSpPr>
          <a:xfrm>
            <a:off x="5894817" y="4213069"/>
            <a:ext cx="2624847" cy="864096"/>
            <a:chOff x="5062312" y="2308196"/>
            <a:chExt cx="2624847" cy="864096"/>
          </a:xfrm>
        </p:grpSpPr>
        <p:sp>
          <p:nvSpPr>
            <p:cNvPr id="31" name="Прямоугольник: скругленные углы 30">
              <a:extLst>
                <a:ext uri="{FF2B5EF4-FFF2-40B4-BE49-F238E27FC236}">
                  <a16:creationId xmlns:a16="http://schemas.microsoft.com/office/drawing/2014/main" id="{5E25C85F-A3E9-487A-8A86-99C2CBFBFEBB}"/>
                </a:ext>
              </a:extLst>
            </p:cNvPr>
            <p:cNvSpPr/>
            <p:nvPr/>
          </p:nvSpPr>
          <p:spPr bwMode="auto">
            <a:xfrm>
              <a:off x="5062312" y="2308196"/>
              <a:ext cx="2624847" cy="86409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r"/>
              <a:r>
                <a:rPr lang="en-US" sz="2600" dirty="0">
                  <a:latin typeface="SB Sans Display Light"/>
                </a:rPr>
                <a:t>Test-Runner</a:t>
              </a:r>
              <a:endParaRPr lang="ru-RU" sz="2600" dirty="0">
                <a:latin typeface="SB Sans Display Light"/>
              </a:endParaRPr>
            </a:p>
          </p:txBody>
        </p:sp>
        <p:pic>
          <p:nvPicPr>
            <p:cNvPr id="33" name="Picture 10">
              <a:extLst>
                <a:ext uri="{FF2B5EF4-FFF2-40B4-BE49-F238E27FC236}">
                  <a16:creationId xmlns:a16="http://schemas.microsoft.com/office/drawing/2014/main" id="{6471D5A0-267B-4388-9B7B-A571E49CE9D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01814" y="2456682"/>
              <a:ext cx="548258" cy="5482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4" name="Группа 33">
            <a:extLst>
              <a:ext uri="{FF2B5EF4-FFF2-40B4-BE49-F238E27FC236}">
                <a16:creationId xmlns:a16="http://schemas.microsoft.com/office/drawing/2014/main" id="{21CB4B49-A1C4-46E4-BDBE-CAB70009328D}"/>
              </a:ext>
            </a:extLst>
          </p:cNvPr>
          <p:cNvGrpSpPr/>
          <p:nvPr/>
        </p:nvGrpSpPr>
        <p:grpSpPr>
          <a:xfrm>
            <a:off x="5885291" y="5362165"/>
            <a:ext cx="2624847" cy="864096"/>
            <a:chOff x="5062312" y="2308196"/>
            <a:chExt cx="2624847" cy="864096"/>
          </a:xfrm>
        </p:grpSpPr>
        <p:sp>
          <p:nvSpPr>
            <p:cNvPr id="35" name="Прямоугольник: скругленные углы 34">
              <a:extLst>
                <a:ext uri="{FF2B5EF4-FFF2-40B4-BE49-F238E27FC236}">
                  <a16:creationId xmlns:a16="http://schemas.microsoft.com/office/drawing/2014/main" id="{3F46B0CC-AE1D-4B65-8EED-87943275C3A7}"/>
                </a:ext>
              </a:extLst>
            </p:cNvPr>
            <p:cNvSpPr/>
            <p:nvPr/>
          </p:nvSpPr>
          <p:spPr bwMode="auto">
            <a:xfrm>
              <a:off x="5062312" y="2308196"/>
              <a:ext cx="2624847" cy="86409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r"/>
              <a:r>
                <a:rPr lang="en-US" sz="2600" dirty="0">
                  <a:latin typeface="SB Sans Display Light"/>
                </a:rPr>
                <a:t>Test-Runner</a:t>
              </a:r>
              <a:endParaRPr lang="ru-RU" sz="2600" dirty="0">
                <a:latin typeface="SB Sans Display Light"/>
              </a:endParaRPr>
            </a:p>
          </p:txBody>
        </p:sp>
        <p:pic>
          <p:nvPicPr>
            <p:cNvPr id="36" name="Picture 10">
              <a:extLst>
                <a:ext uri="{FF2B5EF4-FFF2-40B4-BE49-F238E27FC236}">
                  <a16:creationId xmlns:a16="http://schemas.microsoft.com/office/drawing/2014/main" id="{5106FF43-599E-46BD-AC0F-C2D05616D4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01814" y="2456682"/>
              <a:ext cx="548258" cy="5482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7" name="Группа 36">
            <a:extLst>
              <a:ext uri="{FF2B5EF4-FFF2-40B4-BE49-F238E27FC236}">
                <a16:creationId xmlns:a16="http://schemas.microsoft.com/office/drawing/2014/main" id="{90781F3F-5732-402A-BA38-9728CE69BE98}"/>
              </a:ext>
            </a:extLst>
          </p:cNvPr>
          <p:cNvGrpSpPr/>
          <p:nvPr/>
        </p:nvGrpSpPr>
        <p:grpSpPr>
          <a:xfrm>
            <a:off x="8809465" y="3105121"/>
            <a:ext cx="2624847" cy="864096"/>
            <a:chOff x="5062312" y="2308196"/>
            <a:chExt cx="2624847" cy="864096"/>
          </a:xfrm>
        </p:grpSpPr>
        <p:sp>
          <p:nvSpPr>
            <p:cNvPr id="38" name="Прямоугольник: скругленные углы 37">
              <a:extLst>
                <a:ext uri="{FF2B5EF4-FFF2-40B4-BE49-F238E27FC236}">
                  <a16:creationId xmlns:a16="http://schemas.microsoft.com/office/drawing/2014/main" id="{05AEDFB6-FE8A-486D-877A-F14838708956}"/>
                </a:ext>
              </a:extLst>
            </p:cNvPr>
            <p:cNvSpPr/>
            <p:nvPr/>
          </p:nvSpPr>
          <p:spPr bwMode="auto">
            <a:xfrm>
              <a:off x="5062312" y="2308196"/>
              <a:ext cx="2624847" cy="86409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r"/>
              <a:r>
                <a:rPr lang="en-US" sz="2600" dirty="0">
                  <a:latin typeface="SB Sans Display Light"/>
                </a:rPr>
                <a:t>Test-Runner</a:t>
              </a:r>
              <a:endParaRPr lang="ru-RU" sz="2600" dirty="0">
                <a:latin typeface="SB Sans Display Light"/>
              </a:endParaRPr>
            </a:p>
          </p:txBody>
        </p:sp>
        <p:pic>
          <p:nvPicPr>
            <p:cNvPr id="39" name="Picture 10">
              <a:extLst>
                <a:ext uri="{FF2B5EF4-FFF2-40B4-BE49-F238E27FC236}">
                  <a16:creationId xmlns:a16="http://schemas.microsoft.com/office/drawing/2014/main" id="{E86BDEE2-A13D-4EE8-AE03-FE21D5AB07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01814" y="2456682"/>
              <a:ext cx="548258" cy="5482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0" name="Группа 39">
            <a:extLst>
              <a:ext uri="{FF2B5EF4-FFF2-40B4-BE49-F238E27FC236}">
                <a16:creationId xmlns:a16="http://schemas.microsoft.com/office/drawing/2014/main" id="{07A9EC97-8291-4754-AC1D-B55BC1F4CE9F}"/>
              </a:ext>
            </a:extLst>
          </p:cNvPr>
          <p:cNvGrpSpPr/>
          <p:nvPr/>
        </p:nvGrpSpPr>
        <p:grpSpPr>
          <a:xfrm>
            <a:off x="8818992" y="4213069"/>
            <a:ext cx="2624847" cy="864096"/>
            <a:chOff x="5062312" y="2308196"/>
            <a:chExt cx="2624847" cy="864096"/>
          </a:xfrm>
        </p:grpSpPr>
        <p:sp>
          <p:nvSpPr>
            <p:cNvPr id="41" name="Прямоугольник: скругленные углы 40">
              <a:extLst>
                <a:ext uri="{FF2B5EF4-FFF2-40B4-BE49-F238E27FC236}">
                  <a16:creationId xmlns:a16="http://schemas.microsoft.com/office/drawing/2014/main" id="{7373ACBD-2D16-4FDD-AEFC-DD013AF2F4EE}"/>
                </a:ext>
              </a:extLst>
            </p:cNvPr>
            <p:cNvSpPr/>
            <p:nvPr/>
          </p:nvSpPr>
          <p:spPr bwMode="auto">
            <a:xfrm>
              <a:off x="5062312" y="2308196"/>
              <a:ext cx="2624847" cy="86409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r"/>
              <a:r>
                <a:rPr lang="en-US" sz="2600" dirty="0">
                  <a:latin typeface="SB Sans Display Light"/>
                </a:rPr>
                <a:t>Test-Runner</a:t>
              </a:r>
              <a:endParaRPr lang="ru-RU" sz="2600" dirty="0">
                <a:latin typeface="SB Sans Display Light"/>
              </a:endParaRPr>
            </a:p>
          </p:txBody>
        </p:sp>
        <p:pic>
          <p:nvPicPr>
            <p:cNvPr id="42" name="Picture 10">
              <a:extLst>
                <a:ext uri="{FF2B5EF4-FFF2-40B4-BE49-F238E27FC236}">
                  <a16:creationId xmlns:a16="http://schemas.microsoft.com/office/drawing/2014/main" id="{0532AD72-102C-439A-BA09-F2DED0491D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01814" y="2456682"/>
              <a:ext cx="548258" cy="5482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3" name="Группа 42">
            <a:extLst>
              <a:ext uri="{FF2B5EF4-FFF2-40B4-BE49-F238E27FC236}">
                <a16:creationId xmlns:a16="http://schemas.microsoft.com/office/drawing/2014/main" id="{4B0F8E4A-518F-4DF2-B63D-F7B640D98882}"/>
              </a:ext>
            </a:extLst>
          </p:cNvPr>
          <p:cNvGrpSpPr/>
          <p:nvPr/>
        </p:nvGrpSpPr>
        <p:grpSpPr>
          <a:xfrm>
            <a:off x="8809466" y="5362165"/>
            <a:ext cx="2624847" cy="864096"/>
            <a:chOff x="5062312" y="2308196"/>
            <a:chExt cx="2624847" cy="864096"/>
          </a:xfrm>
        </p:grpSpPr>
        <p:sp>
          <p:nvSpPr>
            <p:cNvPr id="44" name="Прямоугольник: скругленные углы 43">
              <a:extLst>
                <a:ext uri="{FF2B5EF4-FFF2-40B4-BE49-F238E27FC236}">
                  <a16:creationId xmlns:a16="http://schemas.microsoft.com/office/drawing/2014/main" id="{F9EB1EEB-D460-4C1C-A4A8-513131BA8550}"/>
                </a:ext>
              </a:extLst>
            </p:cNvPr>
            <p:cNvSpPr/>
            <p:nvPr/>
          </p:nvSpPr>
          <p:spPr bwMode="auto">
            <a:xfrm>
              <a:off x="5062312" y="2308196"/>
              <a:ext cx="2624847" cy="86409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r"/>
              <a:r>
                <a:rPr lang="en-US" sz="2600" dirty="0">
                  <a:latin typeface="SB Sans Display Light"/>
                </a:rPr>
                <a:t>Test-Runner</a:t>
              </a:r>
              <a:endParaRPr lang="ru-RU" sz="2600" dirty="0">
                <a:latin typeface="SB Sans Display Light"/>
              </a:endParaRPr>
            </a:p>
          </p:txBody>
        </p:sp>
        <p:pic>
          <p:nvPicPr>
            <p:cNvPr id="45" name="Picture 10">
              <a:extLst>
                <a:ext uri="{FF2B5EF4-FFF2-40B4-BE49-F238E27FC236}">
                  <a16:creationId xmlns:a16="http://schemas.microsoft.com/office/drawing/2014/main" id="{591DC3EB-A272-4DA7-B0AB-90807C082E5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01814" y="2456682"/>
              <a:ext cx="548258" cy="5482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FED971BA-621B-484C-B88F-0438AF82FD31}"/>
              </a:ext>
            </a:extLst>
          </p:cNvPr>
          <p:cNvSpPr txBox="1"/>
          <p:nvPr/>
        </p:nvSpPr>
        <p:spPr>
          <a:xfrm>
            <a:off x="7262307" y="2398709"/>
            <a:ext cx="278097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600" dirty="0">
                <a:latin typeface="SB Sans Display Light"/>
              </a:rPr>
              <a:t>Группа </a:t>
            </a:r>
            <a:r>
              <a:rPr lang="en-US" sz="2600" dirty="0">
                <a:latin typeface="SB Sans Display Light"/>
              </a:rPr>
              <a:t>test-runner</a:t>
            </a:r>
            <a:endParaRPr lang="ru-RU" sz="2600" dirty="0">
              <a:latin typeface="SB Sans Display Light"/>
            </a:endParaRPr>
          </a:p>
        </p:txBody>
      </p:sp>
    </p:spTree>
    <p:extLst>
      <p:ext uri="{BB962C8B-B14F-4D97-AF65-F5344CB8AC3E}">
        <p14:creationId xmlns:p14="http://schemas.microsoft.com/office/powerpoint/2010/main" val="34423588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" name="Title 7">
            <a:extLst>
              <a:ext uri="{FF2B5EF4-FFF2-40B4-BE49-F238E27FC236}">
                <a16:creationId xmlns:a16="http://schemas.microsoft.com/office/drawing/2014/main" id="{E195DE7B-42F0-4CAA-AAB0-D33DB61C53CA}"/>
              </a:ext>
            </a:extLst>
          </p:cNvPr>
          <p:cNvSpPr>
            <a:spLocks/>
          </p:cNvSpPr>
          <p:nvPr/>
        </p:nvSpPr>
        <p:spPr bwMode="auto">
          <a:xfrm>
            <a:off x="191344" y="285978"/>
            <a:ext cx="8208912" cy="694750"/>
          </a:xfrm>
          <a:prstGeom prst="rect">
            <a:avLst/>
          </a:prstGeom>
        </p:spPr>
        <p:txBody>
          <a:bodyPr lIns="0" tIns="0" rIns="0" bIns="0"/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0" i="0">
                <a:solidFill>
                  <a:schemeClr val="tx1"/>
                </a:solidFill>
                <a:latin typeface="SB Sans Display Regular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ru-RU" sz="4000" dirty="0">
                <a:latin typeface="SB Sans Display Light"/>
              </a:rPr>
              <a:t>Запускайте свои программы онлайн</a:t>
            </a:r>
            <a:endParaRPr lang="ru-RU" sz="1600" dirty="0">
              <a:latin typeface="SB Sans Display Light"/>
            </a:endParaRPr>
          </a:p>
        </p:txBody>
      </p:sp>
      <p:pic>
        <p:nvPicPr>
          <p:cNvPr id="2" name="a1">
            <a:hlinkClick r:id="" action="ppaction://media"/>
            <a:extLst>
              <a:ext uri="{FF2B5EF4-FFF2-40B4-BE49-F238E27FC236}">
                <a16:creationId xmlns:a16="http://schemas.microsoft.com/office/drawing/2014/main" id="{989B8433-B1B5-424F-A43D-6E6AA992ECD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07368" y="1142956"/>
            <a:ext cx="8232232" cy="495034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BEE6B03-9FEB-4EEC-B3D8-D7C3BC68C3ED}"/>
              </a:ext>
            </a:extLst>
          </p:cNvPr>
          <p:cNvSpPr txBox="1"/>
          <p:nvPr/>
        </p:nvSpPr>
        <p:spPr>
          <a:xfrm>
            <a:off x="8904312" y="908720"/>
            <a:ext cx="309634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600" dirty="0">
                <a:latin typeface="SB Sans Display Light"/>
              </a:rPr>
              <a:t>Вывод логов программы по мере выполнения.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3B46E9-84A8-4CCB-99B2-B1223813B728}"/>
              </a:ext>
            </a:extLst>
          </p:cNvPr>
          <p:cNvSpPr txBox="1"/>
          <p:nvPr/>
        </p:nvSpPr>
        <p:spPr>
          <a:xfrm>
            <a:off x="7701688" y="6070858"/>
            <a:ext cx="1070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SB Sans Display Light"/>
              </a:rPr>
              <a:t>*видео</a:t>
            </a:r>
          </a:p>
        </p:txBody>
      </p:sp>
    </p:spTree>
    <p:extLst>
      <p:ext uri="{BB962C8B-B14F-4D97-AF65-F5344CB8AC3E}">
        <p14:creationId xmlns:p14="http://schemas.microsoft.com/office/powerpoint/2010/main" val="1858797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7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" name="Title 7">
            <a:extLst>
              <a:ext uri="{FF2B5EF4-FFF2-40B4-BE49-F238E27FC236}">
                <a16:creationId xmlns:a16="http://schemas.microsoft.com/office/drawing/2014/main" id="{E195DE7B-42F0-4CAA-AAB0-D33DB61C53CA}"/>
              </a:ext>
            </a:extLst>
          </p:cNvPr>
          <p:cNvSpPr>
            <a:spLocks/>
          </p:cNvSpPr>
          <p:nvPr/>
        </p:nvSpPr>
        <p:spPr bwMode="auto">
          <a:xfrm>
            <a:off x="381422" y="275375"/>
            <a:ext cx="12000656" cy="713167"/>
          </a:xfrm>
          <a:prstGeom prst="rect">
            <a:avLst/>
          </a:prstGeom>
        </p:spPr>
        <p:txBody>
          <a:bodyPr lIns="0" tIns="0" rIns="0" bIns="0"/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0" i="0">
                <a:solidFill>
                  <a:schemeClr val="tx1"/>
                </a:solidFill>
                <a:latin typeface="SB Sans Display Regular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ru-RU" sz="4000" dirty="0">
                <a:latin typeface="SB Sans Display Light"/>
              </a:rPr>
              <a:t>Запускайте свои программы онлайн</a:t>
            </a:r>
            <a:endParaRPr lang="ru-RU" sz="1600" dirty="0">
              <a:latin typeface="SB Sans Display Light"/>
            </a:endParaRPr>
          </a:p>
        </p:txBody>
      </p:sp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55B5AAC9-EDBC-4E0D-BCB7-2403083C46F2}"/>
              </a:ext>
            </a:extLst>
          </p:cNvPr>
          <p:cNvSpPr/>
          <p:nvPr/>
        </p:nvSpPr>
        <p:spPr>
          <a:xfrm>
            <a:off x="600224" y="2260845"/>
            <a:ext cx="2095351" cy="864096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US" sz="2600" dirty="0">
                <a:latin typeface="SB Sans Display Light"/>
              </a:rPr>
              <a:t>Frontend</a:t>
            </a:r>
            <a:endParaRPr lang="ru-RU" sz="2600" dirty="0">
              <a:latin typeface="SB Sans Display Light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51E52524-63ED-46B9-ACC5-BCD20D1096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792" y="2427788"/>
            <a:ext cx="777073" cy="548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DD54D87-807A-4B50-8942-BA7D78A94D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86855" y="7987269"/>
            <a:ext cx="77584" cy="77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5C36C70B-1B10-4424-B6FE-54C0FC342793}"/>
              </a:ext>
            </a:extLst>
          </p:cNvPr>
          <p:cNvGrpSpPr/>
          <p:nvPr/>
        </p:nvGrpSpPr>
        <p:grpSpPr>
          <a:xfrm>
            <a:off x="8123710" y="2255926"/>
            <a:ext cx="2831066" cy="864096"/>
            <a:chOff x="6674884" y="2270226"/>
            <a:chExt cx="2831066" cy="864096"/>
          </a:xfrm>
        </p:grpSpPr>
        <p:sp>
          <p:nvSpPr>
            <p:cNvPr id="34" name="Прямоугольник: скругленные углы 33">
              <a:extLst>
                <a:ext uri="{FF2B5EF4-FFF2-40B4-BE49-F238E27FC236}">
                  <a16:creationId xmlns:a16="http://schemas.microsoft.com/office/drawing/2014/main" id="{73F5C499-BC16-4BDD-B6D7-1A9E1A7D64A1}"/>
                </a:ext>
              </a:extLst>
            </p:cNvPr>
            <p:cNvSpPr/>
            <p:nvPr/>
          </p:nvSpPr>
          <p:spPr>
            <a:xfrm>
              <a:off x="6674884" y="2270226"/>
              <a:ext cx="2831066" cy="86409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r"/>
              <a:r>
                <a:rPr lang="en-US" sz="2600" dirty="0">
                  <a:latin typeface="SB Sans Display Light"/>
                </a:rPr>
                <a:t>Docker Engine</a:t>
              </a:r>
              <a:endParaRPr lang="ru-RU" sz="2600" dirty="0">
                <a:latin typeface="SB Sans Display Light"/>
              </a:endParaRPr>
            </a:p>
          </p:txBody>
        </p:sp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DB6426C6-91DA-4560-B0D1-D1E431D589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63354" y="2466063"/>
              <a:ext cx="472419" cy="4724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D947D7C6-794E-489B-B9A0-05E7EEA8F4B6}"/>
              </a:ext>
            </a:extLst>
          </p:cNvPr>
          <p:cNvGrpSpPr/>
          <p:nvPr/>
        </p:nvGrpSpPr>
        <p:grpSpPr>
          <a:xfrm>
            <a:off x="2977561" y="2279080"/>
            <a:ext cx="1943916" cy="864096"/>
            <a:chOff x="2494734" y="2260845"/>
            <a:chExt cx="1943916" cy="864096"/>
          </a:xfrm>
        </p:grpSpPr>
        <p:sp>
          <p:nvSpPr>
            <p:cNvPr id="10" name="Прямоугольник: скругленные углы 9">
              <a:extLst>
                <a:ext uri="{FF2B5EF4-FFF2-40B4-BE49-F238E27FC236}">
                  <a16:creationId xmlns:a16="http://schemas.microsoft.com/office/drawing/2014/main" id="{7CBEDDDF-C126-4CF2-BE77-F871B9AD7702}"/>
                </a:ext>
              </a:extLst>
            </p:cNvPr>
            <p:cNvSpPr/>
            <p:nvPr/>
          </p:nvSpPr>
          <p:spPr>
            <a:xfrm>
              <a:off x="2494734" y="2260845"/>
              <a:ext cx="1943916" cy="86409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r"/>
              <a:r>
                <a:rPr lang="en-US" sz="2600" dirty="0">
                  <a:latin typeface="SB Sans Display Light"/>
                </a:rPr>
                <a:t>Backend</a:t>
              </a:r>
              <a:endParaRPr lang="ru-RU" sz="2600" dirty="0">
                <a:latin typeface="SB Sans Display Light"/>
              </a:endParaRPr>
            </a:p>
          </p:txBody>
        </p:sp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28F12FC7-C173-463A-97E8-DE306003F44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58510" y="2478311"/>
              <a:ext cx="572219" cy="4291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A9431886-419B-4B08-8D80-4E311A4F3911}"/>
              </a:ext>
            </a:extLst>
          </p:cNvPr>
          <p:cNvGrpSpPr/>
          <p:nvPr/>
        </p:nvGrpSpPr>
        <p:grpSpPr>
          <a:xfrm>
            <a:off x="5180156" y="2288333"/>
            <a:ext cx="2684875" cy="864096"/>
            <a:chOff x="5653202" y="2279080"/>
            <a:chExt cx="2684875" cy="864096"/>
          </a:xfrm>
        </p:grpSpPr>
        <p:sp>
          <p:nvSpPr>
            <p:cNvPr id="33" name="Прямоугольник: скругленные углы 32">
              <a:extLst>
                <a:ext uri="{FF2B5EF4-FFF2-40B4-BE49-F238E27FC236}">
                  <a16:creationId xmlns:a16="http://schemas.microsoft.com/office/drawing/2014/main" id="{B86814D9-8548-41B0-9970-AD1A2F603360}"/>
                </a:ext>
              </a:extLst>
            </p:cNvPr>
            <p:cNvSpPr/>
            <p:nvPr/>
          </p:nvSpPr>
          <p:spPr>
            <a:xfrm>
              <a:off x="5653202" y="2279080"/>
              <a:ext cx="2684875" cy="86409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r"/>
              <a:r>
                <a:rPr lang="en-US" sz="2600" dirty="0">
                  <a:latin typeface="SB Sans Display Light"/>
                </a:rPr>
                <a:t>Task-Runner</a:t>
              </a:r>
              <a:endParaRPr lang="ru-RU" sz="2600" dirty="0">
                <a:latin typeface="SB Sans Display Light"/>
              </a:endParaRPr>
            </a:p>
          </p:txBody>
        </p:sp>
        <p:pic>
          <p:nvPicPr>
            <p:cNvPr id="39" name="Picture 10">
              <a:extLst>
                <a:ext uri="{FF2B5EF4-FFF2-40B4-BE49-F238E27FC236}">
                  <a16:creationId xmlns:a16="http://schemas.microsoft.com/office/drawing/2014/main" id="{4E8666B6-0F01-4DCF-8DD2-442472B8ACD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76357" y="2464805"/>
              <a:ext cx="548258" cy="5482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2" name="Прямая со стрелкой 31">
            <a:extLst>
              <a:ext uri="{FF2B5EF4-FFF2-40B4-BE49-F238E27FC236}">
                <a16:creationId xmlns:a16="http://schemas.microsoft.com/office/drawing/2014/main" id="{754AA1DF-0CA9-4BF6-AD3D-842452797885}"/>
              </a:ext>
            </a:extLst>
          </p:cNvPr>
          <p:cNvCxnSpPr>
            <a:cxnSpLocks/>
          </p:cNvCxnSpPr>
          <p:nvPr/>
        </p:nvCxnSpPr>
        <p:spPr>
          <a:xfrm>
            <a:off x="958698" y="2091177"/>
            <a:ext cx="8852052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Прямая со стрелкой 41">
            <a:extLst>
              <a:ext uri="{FF2B5EF4-FFF2-40B4-BE49-F238E27FC236}">
                <a16:creationId xmlns:a16="http://schemas.microsoft.com/office/drawing/2014/main" id="{1D10193D-02E2-4DDE-B510-69C0EF1A23B4}"/>
              </a:ext>
            </a:extLst>
          </p:cNvPr>
          <p:cNvCxnSpPr>
            <a:cxnSpLocks/>
          </p:cNvCxnSpPr>
          <p:nvPr/>
        </p:nvCxnSpPr>
        <p:spPr>
          <a:xfrm flipH="1">
            <a:off x="958698" y="3447683"/>
            <a:ext cx="8432952" cy="11647"/>
          </a:xfrm>
          <a:prstGeom prst="straightConnector1">
            <a:avLst/>
          </a:prstGeom>
          <a:ln w="57150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FA175413-3B7E-45C1-8394-F1C24AC40A21}"/>
              </a:ext>
            </a:extLst>
          </p:cNvPr>
          <p:cNvSpPr txBox="1"/>
          <p:nvPr/>
        </p:nvSpPr>
        <p:spPr>
          <a:xfrm>
            <a:off x="802459" y="1150827"/>
            <a:ext cx="3227759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600" dirty="0">
                <a:latin typeface="SB Sans Display Light"/>
              </a:rPr>
              <a:t>Отправляем программный код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DE3A775-4B20-4E3F-B881-1C3C5943BB41}"/>
              </a:ext>
            </a:extLst>
          </p:cNvPr>
          <p:cNvSpPr txBox="1"/>
          <p:nvPr/>
        </p:nvSpPr>
        <p:spPr>
          <a:xfrm>
            <a:off x="974374" y="3647772"/>
            <a:ext cx="4107295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600" dirty="0">
                <a:latin typeface="SB Sans Display Light"/>
              </a:rPr>
              <a:t>Получаем поток сообщений с логами</a:t>
            </a:r>
          </a:p>
        </p:txBody>
      </p:sp>
      <p:sp>
        <p:nvSpPr>
          <p:cNvPr id="51" name="Прямоугольник: скругленные углы 50">
            <a:extLst>
              <a:ext uri="{FF2B5EF4-FFF2-40B4-BE49-F238E27FC236}">
                <a16:creationId xmlns:a16="http://schemas.microsoft.com/office/drawing/2014/main" id="{A94B0B1B-D4DA-4CEA-AC3A-00CB06E2F065}"/>
              </a:ext>
            </a:extLst>
          </p:cNvPr>
          <p:cNvSpPr/>
          <p:nvPr/>
        </p:nvSpPr>
        <p:spPr>
          <a:xfrm>
            <a:off x="7808196" y="4304189"/>
            <a:ext cx="1017665" cy="86409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600" dirty="0">
                <a:latin typeface="SB Sans Display Light"/>
              </a:rPr>
              <a:t>C++</a:t>
            </a:r>
            <a:endParaRPr lang="ru-RU" sz="2600" dirty="0">
              <a:latin typeface="SB Sans Display Light"/>
            </a:endParaRPr>
          </a:p>
        </p:txBody>
      </p:sp>
      <p:sp>
        <p:nvSpPr>
          <p:cNvPr id="53" name="Прямоугольник: скругленные углы 52">
            <a:extLst>
              <a:ext uri="{FF2B5EF4-FFF2-40B4-BE49-F238E27FC236}">
                <a16:creationId xmlns:a16="http://schemas.microsoft.com/office/drawing/2014/main" id="{27CC65AF-153A-4C68-A235-EFD5B3CEA984}"/>
              </a:ext>
            </a:extLst>
          </p:cNvPr>
          <p:cNvSpPr/>
          <p:nvPr/>
        </p:nvSpPr>
        <p:spPr>
          <a:xfrm>
            <a:off x="9059657" y="4304189"/>
            <a:ext cx="1017665" cy="86409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600" dirty="0">
                <a:latin typeface="SB Sans Display Light"/>
              </a:rPr>
              <a:t>Java</a:t>
            </a:r>
            <a:endParaRPr lang="ru-RU" sz="2600" dirty="0">
              <a:latin typeface="SB Sans Display Light"/>
            </a:endParaRPr>
          </a:p>
        </p:txBody>
      </p:sp>
      <p:sp>
        <p:nvSpPr>
          <p:cNvPr id="54" name="Прямоугольник: скругленные углы 53">
            <a:extLst>
              <a:ext uri="{FF2B5EF4-FFF2-40B4-BE49-F238E27FC236}">
                <a16:creationId xmlns:a16="http://schemas.microsoft.com/office/drawing/2014/main" id="{000F0776-CEDF-44F0-ACF1-4F0E37312103}"/>
              </a:ext>
            </a:extLst>
          </p:cNvPr>
          <p:cNvSpPr/>
          <p:nvPr/>
        </p:nvSpPr>
        <p:spPr>
          <a:xfrm>
            <a:off x="10311118" y="4304189"/>
            <a:ext cx="1017665" cy="86409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600" dirty="0">
                <a:latin typeface="SB Sans Display Light"/>
              </a:rPr>
              <a:t>JS</a:t>
            </a:r>
            <a:endParaRPr lang="ru-RU" sz="2600" dirty="0">
              <a:latin typeface="SB Sans Display Light"/>
            </a:endParaRPr>
          </a:p>
        </p:txBody>
      </p:sp>
      <p:sp>
        <p:nvSpPr>
          <p:cNvPr id="46" name="Левая фигурная скобка 45">
            <a:extLst>
              <a:ext uri="{FF2B5EF4-FFF2-40B4-BE49-F238E27FC236}">
                <a16:creationId xmlns:a16="http://schemas.microsoft.com/office/drawing/2014/main" id="{C9EC9B9D-2A9F-4CBD-93C2-E0041251CFFF}"/>
              </a:ext>
            </a:extLst>
          </p:cNvPr>
          <p:cNvSpPr/>
          <p:nvPr/>
        </p:nvSpPr>
        <p:spPr>
          <a:xfrm rot="5400000">
            <a:off x="9038504" y="2064621"/>
            <a:ext cx="1092641" cy="3858766"/>
          </a:xfrm>
          <a:prstGeom prst="leftBrac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sz="2600">
              <a:latin typeface="SB Sans Display Light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AFEC3CA-B564-4067-89EE-ABA7A6EFD5BB}"/>
              </a:ext>
            </a:extLst>
          </p:cNvPr>
          <p:cNvSpPr txBox="1"/>
          <p:nvPr/>
        </p:nvSpPr>
        <p:spPr>
          <a:xfrm>
            <a:off x="5290565" y="1500815"/>
            <a:ext cx="238757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latin typeface="SB Sans Display Light"/>
              </a:rPr>
              <a:t>HTTP</a:t>
            </a:r>
            <a:endParaRPr lang="ru-RU" sz="2600" dirty="0">
              <a:latin typeface="SB Sans Display Light"/>
            </a:endParaRPr>
          </a:p>
        </p:txBody>
      </p:sp>
    </p:spTree>
    <p:extLst>
      <p:ext uri="{BB962C8B-B14F-4D97-AF65-F5344CB8AC3E}">
        <p14:creationId xmlns:p14="http://schemas.microsoft.com/office/powerpoint/2010/main" val="27892909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C9C5E3-DBA5-43FB-9929-6E12E9C94E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056" y="67305"/>
            <a:ext cx="10728324" cy="1325563"/>
          </a:xfrm>
        </p:spPr>
        <p:txBody>
          <a:bodyPr>
            <a:normAutofit/>
          </a:bodyPr>
          <a:lstStyle/>
          <a:p>
            <a:r>
              <a:rPr lang="ru-RU" sz="4000" dirty="0"/>
              <a:t>База данных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4FC2EE-079B-498C-947E-3067D7DAA96A}"/>
              </a:ext>
            </a:extLst>
          </p:cNvPr>
          <p:cNvSpPr txBox="1"/>
          <p:nvPr/>
        </p:nvSpPr>
        <p:spPr>
          <a:xfrm>
            <a:off x="8112621" y="1556792"/>
            <a:ext cx="432048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600" dirty="0">
                <a:latin typeface="SB Sans Display Light"/>
              </a:rPr>
              <a:t>Таблица </a:t>
            </a:r>
            <a:r>
              <a:rPr lang="en-US" sz="2600" dirty="0">
                <a:latin typeface="SB Sans Display Light"/>
              </a:rPr>
              <a:t>solution </a:t>
            </a:r>
            <a:r>
              <a:rPr lang="ru-RU" sz="2600" dirty="0">
                <a:latin typeface="SB Sans Display Light"/>
              </a:rPr>
              <a:t>содержит решения отправленные пользователями. </a:t>
            </a:r>
          </a:p>
          <a:p>
            <a:endParaRPr lang="ru-RU" sz="2600" dirty="0">
              <a:latin typeface="SB Sans Display Light"/>
            </a:endParaRPr>
          </a:p>
          <a:p>
            <a:r>
              <a:rPr lang="ru-RU" sz="2600" dirty="0">
                <a:latin typeface="SB Sans Display Light"/>
              </a:rPr>
              <a:t>Таблица </a:t>
            </a:r>
            <a:r>
              <a:rPr lang="en-US" sz="2600" dirty="0" err="1">
                <a:latin typeface="SB Sans Display Light"/>
              </a:rPr>
              <a:t>solution_result</a:t>
            </a:r>
            <a:r>
              <a:rPr lang="en-US" sz="2600" dirty="0">
                <a:latin typeface="SB Sans Display Light"/>
              </a:rPr>
              <a:t> </a:t>
            </a:r>
            <a:r>
              <a:rPr lang="ru-RU" sz="2600" dirty="0">
                <a:latin typeface="SB Sans Display Light"/>
              </a:rPr>
              <a:t>содержит результаты тестирования решений.</a:t>
            </a:r>
          </a:p>
          <a:p>
            <a:r>
              <a:rPr lang="ru-RU" sz="2600" dirty="0">
                <a:latin typeface="SB Sans Display Light"/>
              </a:rPr>
              <a:t> </a:t>
            </a:r>
          </a:p>
          <a:p>
            <a:r>
              <a:rPr lang="ru-RU" sz="2600" dirty="0">
                <a:latin typeface="SB Sans Display Light"/>
              </a:rPr>
              <a:t>Связь 1:1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49E1510-4128-4CA9-BB5D-6306DA02AC5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01637" y="1392868"/>
            <a:ext cx="7558038" cy="5020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7161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C9C5E3-DBA5-43FB-9929-6E12E9C94E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056" y="67305"/>
            <a:ext cx="10728324" cy="1325563"/>
          </a:xfrm>
        </p:spPr>
        <p:txBody>
          <a:bodyPr>
            <a:normAutofit/>
          </a:bodyPr>
          <a:lstStyle/>
          <a:p>
            <a:r>
              <a:rPr lang="ru-RU" sz="4000" dirty="0"/>
              <a:t>Предоставление статистики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77CB775-9EC0-41BF-AE29-2D6C2EF0762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496468" y="1276985"/>
            <a:ext cx="5199063" cy="5412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8020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 show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9DD54D87-807A-4B50-8942-BA7D78A94D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86855" y="7987269"/>
            <a:ext cx="77584" cy="77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E45167C9-939E-4B7B-81BD-C488C0636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2154" y="111974"/>
            <a:ext cx="10515600" cy="1325563"/>
          </a:xfrm>
        </p:spPr>
        <p:txBody>
          <a:bodyPr>
            <a:normAutofit/>
          </a:bodyPr>
          <a:lstStyle/>
          <a:p>
            <a:r>
              <a:rPr lang="ru-RU" sz="4000" dirty="0"/>
              <a:t>Выбор средств разработки</a:t>
            </a:r>
          </a:p>
        </p:txBody>
      </p:sp>
      <p:pic>
        <p:nvPicPr>
          <p:cNvPr id="4" name="Picture 10">
            <a:extLst>
              <a:ext uri="{FF2B5EF4-FFF2-40B4-BE49-F238E27FC236}">
                <a16:creationId xmlns:a16="http://schemas.microsoft.com/office/drawing/2014/main" id="{1B383C82-836A-4365-AF4C-44B260D79A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9680" y="4699671"/>
            <a:ext cx="1229049" cy="1229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2">
            <a:extLst>
              <a:ext uri="{FF2B5EF4-FFF2-40B4-BE49-F238E27FC236}">
                <a16:creationId xmlns:a16="http://schemas.microsoft.com/office/drawing/2014/main" id="{96DE3640-E658-4E2D-A192-B58ABB3D83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0000" y="4887554"/>
            <a:ext cx="1239686" cy="929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732AA0B9-67A2-4DE4-B1AF-2C110DE3AD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3220" y="4806227"/>
            <a:ext cx="1438070" cy="1015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6DD786EC-4AB5-4257-A0D1-2D2834F17E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8864" y="1961398"/>
            <a:ext cx="1050822" cy="1050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B82F1FC8-1653-4F45-B9A2-6C483EDA77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4195" y="2013574"/>
            <a:ext cx="1193319" cy="891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745DB462-7267-40F7-A9A0-0F821C7E4A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5542" y="1933689"/>
            <a:ext cx="1050822" cy="1050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493C4D7F-8A34-4691-8CC7-3826B51E66B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08660" y="4383357"/>
            <a:ext cx="1137755" cy="1577344"/>
          </a:xfrm>
          <a:prstGeom prst="rect">
            <a:avLst/>
          </a:prstGeom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457A51CD-D5CF-4905-B463-F946266385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4273" y="4671101"/>
            <a:ext cx="1137755" cy="1137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0">
            <a:extLst>
              <a:ext uri="{FF2B5EF4-FFF2-40B4-BE49-F238E27FC236}">
                <a16:creationId xmlns:a16="http://schemas.microsoft.com/office/drawing/2014/main" id="{35071C02-F368-42FA-BBEC-E1C1876592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154" y="1690688"/>
            <a:ext cx="2307599" cy="1592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4" descr="Picture background">
            <a:extLst>
              <a:ext uri="{FF2B5EF4-FFF2-40B4-BE49-F238E27FC236}">
                <a16:creationId xmlns:a16="http://schemas.microsoft.com/office/drawing/2014/main" id="{633C36EA-E3DF-4564-AF75-0D466A00B3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7275" y="1961398"/>
            <a:ext cx="2146360" cy="1050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66471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" name="Title 7">
            <a:extLst>
              <a:ext uri="{FF2B5EF4-FFF2-40B4-BE49-F238E27FC236}">
                <a16:creationId xmlns:a16="http://schemas.microsoft.com/office/drawing/2014/main" id="{E195DE7B-42F0-4CAA-AAB0-D33DB61C53CA}"/>
              </a:ext>
            </a:extLst>
          </p:cNvPr>
          <p:cNvSpPr>
            <a:spLocks/>
          </p:cNvSpPr>
          <p:nvPr/>
        </p:nvSpPr>
        <p:spPr bwMode="auto">
          <a:xfrm>
            <a:off x="335360" y="116632"/>
            <a:ext cx="10153128" cy="694750"/>
          </a:xfrm>
          <a:prstGeom prst="rect">
            <a:avLst/>
          </a:prstGeom>
        </p:spPr>
        <p:txBody>
          <a:bodyPr lIns="0" tIns="0" rIns="0" bIns="0"/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0" i="0">
                <a:solidFill>
                  <a:schemeClr val="tx1"/>
                </a:solidFill>
                <a:latin typeface="SB Sans Display Regular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ru-RU" sz="4000" dirty="0">
                <a:latin typeface="SB Sans Display Light"/>
              </a:rPr>
              <a:t>Придите к лучшему решению </a:t>
            </a:r>
            <a:r>
              <a:rPr lang="ru-RU" sz="4000" u="sng" dirty="0">
                <a:latin typeface="SB Sans Display Light"/>
              </a:rPr>
              <a:t>совместно</a:t>
            </a:r>
            <a:endParaRPr lang="ru-RU" sz="1600" u="sng" dirty="0">
              <a:latin typeface="SB Sans Display Light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CC5C3F9-172F-4318-8CE2-6D17795AF8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373" y="811382"/>
            <a:ext cx="11326267" cy="3225130"/>
          </a:xfrm>
          <a:prstGeom prst="rect">
            <a:avLst/>
          </a:prstGeom>
        </p:spPr>
      </p:pic>
      <p:sp>
        <p:nvSpPr>
          <p:cNvPr id="6" name="Прямоугольник: скругленные углы 5">
            <a:extLst>
              <a:ext uri="{FF2B5EF4-FFF2-40B4-BE49-F238E27FC236}">
                <a16:creationId xmlns:a16="http://schemas.microsoft.com/office/drawing/2014/main" id="{5CECC7D6-8386-4462-9C23-CB44CC62D42A}"/>
              </a:ext>
            </a:extLst>
          </p:cNvPr>
          <p:cNvSpPr/>
          <p:nvPr/>
        </p:nvSpPr>
        <p:spPr>
          <a:xfrm>
            <a:off x="1343472" y="4280524"/>
            <a:ext cx="4320480" cy="215039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sz="2400" dirty="0">
                <a:solidFill>
                  <a:schemeClr val="tx1"/>
                </a:solidFill>
                <a:latin typeface="SB Sans Display Light"/>
              </a:rPr>
              <a:t>Если не можете решить задачу самостоятельно – позовите друга</a:t>
            </a:r>
          </a:p>
        </p:txBody>
      </p:sp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3560B7E9-16A4-46CA-8DE7-B2DE1216D70E}"/>
              </a:ext>
            </a:extLst>
          </p:cNvPr>
          <p:cNvSpPr/>
          <p:nvPr/>
        </p:nvSpPr>
        <p:spPr>
          <a:xfrm>
            <a:off x="6369248" y="4280524"/>
            <a:ext cx="4320480" cy="215039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sz="2400" dirty="0">
                <a:solidFill>
                  <a:schemeClr val="tx1"/>
                </a:solidFill>
                <a:latin typeface="SB Sans Display Light"/>
              </a:rPr>
              <a:t>Проведите </a:t>
            </a:r>
            <a:r>
              <a:rPr lang="ru-RU" sz="2400" dirty="0" err="1">
                <a:solidFill>
                  <a:schemeClr val="tx1"/>
                </a:solidFill>
                <a:latin typeface="SB Sans Display Light"/>
              </a:rPr>
              <a:t>лайв-кодинг</a:t>
            </a:r>
            <a:r>
              <a:rPr lang="ru-RU" sz="2400" dirty="0">
                <a:solidFill>
                  <a:schemeClr val="tx1"/>
                </a:solidFill>
                <a:latin typeface="SB Sans Display Light"/>
              </a:rPr>
              <a:t> интервью на алгоритмической задаче. </a:t>
            </a:r>
          </a:p>
        </p:txBody>
      </p:sp>
    </p:spTree>
    <p:extLst>
      <p:ext uri="{BB962C8B-B14F-4D97-AF65-F5344CB8AC3E}">
        <p14:creationId xmlns:p14="http://schemas.microsoft.com/office/powerpoint/2010/main" val="35007914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 show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" name="Title 7">
            <a:extLst>
              <a:ext uri="{FF2B5EF4-FFF2-40B4-BE49-F238E27FC236}">
                <a16:creationId xmlns:a16="http://schemas.microsoft.com/office/drawing/2014/main" id="{E195DE7B-42F0-4CAA-AAB0-D33DB61C53CA}"/>
              </a:ext>
            </a:extLst>
          </p:cNvPr>
          <p:cNvSpPr>
            <a:spLocks/>
          </p:cNvSpPr>
          <p:nvPr/>
        </p:nvSpPr>
        <p:spPr bwMode="auto">
          <a:xfrm>
            <a:off x="335360" y="116632"/>
            <a:ext cx="8208912" cy="694750"/>
          </a:xfrm>
          <a:prstGeom prst="rect">
            <a:avLst/>
          </a:prstGeom>
        </p:spPr>
        <p:txBody>
          <a:bodyPr lIns="0" tIns="0" rIns="0" bIns="0"/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0" i="0">
                <a:solidFill>
                  <a:schemeClr val="tx1"/>
                </a:solidFill>
                <a:latin typeface="SB Sans Display Regular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ru-RU" sz="4000" dirty="0">
                <a:solidFill>
                  <a:srgbClr val="333F48"/>
                </a:solidFill>
              </a:rPr>
              <a:t>Пишите код совместно</a:t>
            </a:r>
            <a:endParaRPr lang="ru-RU" sz="1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EE6B03-9FEB-4EEC-B3D8-D7C3BC68C3ED}"/>
              </a:ext>
            </a:extLst>
          </p:cNvPr>
          <p:cNvSpPr txBox="1"/>
          <p:nvPr/>
        </p:nvSpPr>
        <p:spPr>
          <a:xfrm>
            <a:off x="335360" y="5799359"/>
            <a:ext cx="799288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600" dirty="0"/>
              <a:t>Около-</a:t>
            </a:r>
            <a:r>
              <a:rPr lang="en-US" sz="2600" dirty="0" err="1"/>
              <a:t>realtime</a:t>
            </a:r>
            <a:r>
              <a:rPr lang="ru-RU" sz="2600" dirty="0"/>
              <a:t> совместное</a:t>
            </a:r>
            <a:r>
              <a:rPr lang="en-US" sz="2600" dirty="0"/>
              <a:t> </a:t>
            </a:r>
            <a:r>
              <a:rPr lang="ru-RU" sz="2600" dirty="0"/>
              <a:t>редактирование кода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600" dirty="0"/>
              <a:t>Отображение курсора и выделенной области</a:t>
            </a:r>
          </a:p>
        </p:txBody>
      </p:sp>
      <p:pic>
        <p:nvPicPr>
          <p:cNvPr id="4" name="a3">
            <a:hlinkClick r:id="" action="ppaction://media"/>
            <a:extLst>
              <a:ext uri="{FF2B5EF4-FFF2-40B4-BE49-F238E27FC236}">
                <a16:creationId xmlns:a16="http://schemas.microsoft.com/office/drawing/2014/main" id="{4D46D467-B3C2-4D29-91B2-90966C1C718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9416" y="908720"/>
            <a:ext cx="10775021" cy="454571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13BBAB7-202F-4AD8-AC80-76B6F0483C44}"/>
              </a:ext>
            </a:extLst>
          </p:cNvPr>
          <p:cNvSpPr txBox="1"/>
          <p:nvPr/>
        </p:nvSpPr>
        <p:spPr bwMode="auto">
          <a:xfrm>
            <a:off x="10704512" y="5430027"/>
            <a:ext cx="244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*видео</a:t>
            </a:r>
          </a:p>
        </p:txBody>
      </p:sp>
    </p:spTree>
    <p:extLst>
      <p:ext uri="{BB962C8B-B14F-4D97-AF65-F5344CB8AC3E}">
        <p14:creationId xmlns:p14="http://schemas.microsoft.com/office/powerpoint/2010/main" val="1833067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26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9DD54D87-807A-4B50-8942-BA7D78A94D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86855" y="7987269"/>
            <a:ext cx="77584" cy="77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2DA5D1FC-8DFA-4041-B991-C3B90335FF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/>
              <a:t>Актуальность выбранной темы</a:t>
            </a:r>
          </a:p>
        </p:txBody>
      </p:sp>
      <p:sp>
        <p:nvSpPr>
          <p:cNvPr id="4" name="Объект 2">
            <a:extLst>
              <a:ext uri="{FF2B5EF4-FFF2-40B4-BE49-F238E27FC236}">
                <a16:creationId xmlns:a16="http://schemas.microsoft.com/office/drawing/2014/main" id="{A7C677B2-A705-4545-94B2-968880B1DD57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>
                <a:latin typeface="SB Sans Display Light"/>
              </a:rPr>
              <a:t>Высокий спрос на интернет-образование в сфере </a:t>
            </a:r>
            <a:r>
              <a:rPr lang="en-US" dirty="0">
                <a:latin typeface="SB Sans Display Light"/>
              </a:rPr>
              <a:t>IT</a:t>
            </a:r>
          </a:p>
          <a:p>
            <a:r>
              <a:rPr lang="ru-RU" dirty="0">
                <a:latin typeface="SB Sans Display Light"/>
              </a:rPr>
              <a:t>Ускорение обучения программированию</a:t>
            </a:r>
          </a:p>
          <a:p>
            <a:r>
              <a:rPr lang="ru-RU" dirty="0">
                <a:latin typeface="SB Sans Display Light"/>
              </a:rPr>
              <a:t>Эффективная подготовка к техническим собеседованиям</a:t>
            </a:r>
          </a:p>
        </p:txBody>
      </p:sp>
    </p:spTree>
    <p:extLst>
      <p:ext uri="{BB962C8B-B14F-4D97-AF65-F5344CB8AC3E}">
        <p14:creationId xmlns:p14="http://schemas.microsoft.com/office/powerpoint/2010/main" val="6114040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9DD54D87-807A-4B50-8942-BA7D78A94D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86855" y="7987269"/>
            <a:ext cx="77584" cy="77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Заголовок 1">
            <a:extLst>
              <a:ext uri="{FF2B5EF4-FFF2-40B4-BE49-F238E27FC236}">
                <a16:creationId xmlns:a16="http://schemas.microsoft.com/office/drawing/2014/main" id="{C8994E43-5425-44BB-A46F-13EF6A205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035" y="88777"/>
            <a:ext cx="10515600" cy="776288"/>
          </a:xfrm>
        </p:spPr>
        <p:txBody>
          <a:bodyPr/>
          <a:lstStyle/>
          <a:p>
            <a:r>
              <a:rPr lang="ru-RU" dirty="0"/>
              <a:t>Сравнение с существующими аналогами</a:t>
            </a:r>
          </a:p>
        </p:txBody>
      </p:sp>
      <p:graphicFrame>
        <p:nvGraphicFramePr>
          <p:cNvPr id="24" name="Таблица 4">
            <a:extLst>
              <a:ext uri="{FF2B5EF4-FFF2-40B4-BE49-F238E27FC236}">
                <a16:creationId xmlns:a16="http://schemas.microsoft.com/office/drawing/2014/main" id="{0E208637-ACC8-4F51-8B9D-C35E8B9B233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10786871"/>
              </p:ext>
            </p:extLst>
          </p:nvPr>
        </p:nvGraphicFramePr>
        <p:xfrm>
          <a:off x="414013" y="1078988"/>
          <a:ext cx="11363973" cy="50901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3577430">
                  <a:extLst>
                    <a:ext uri="{9D8B030D-6E8A-4147-A177-3AD203B41FA5}">
                      <a16:colId xmlns:a16="http://schemas.microsoft.com/office/drawing/2014/main" val="3006519065"/>
                    </a:ext>
                  </a:extLst>
                </a:gridCol>
                <a:gridCol w="1514007">
                  <a:extLst>
                    <a:ext uri="{9D8B030D-6E8A-4147-A177-3AD203B41FA5}">
                      <a16:colId xmlns:a16="http://schemas.microsoft.com/office/drawing/2014/main" val="1568791359"/>
                    </a:ext>
                  </a:extLst>
                </a:gridCol>
                <a:gridCol w="1571625">
                  <a:extLst>
                    <a:ext uri="{9D8B030D-6E8A-4147-A177-3AD203B41FA5}">
                      <a16:colId xmlns:a16="http://schemas.microsoft.com/office/drawing/2014/main" val="272458023"/>
                    </a:ext>
                  </a:extLst>
                </a:gridCol>
                <a:gridCol w="1990725">
                  <a:extLst>
                    <a:ext uri="{9D8B030D-6E8A-4147-A177-3AD203B41FA5}">
                      <a16:colId xmlns:a16="http://schemas.microsoft.com/office/drawing/2014/main" val="784296504"/>
                    </a:ext>
                  </a:extLst>
                </a:gridCol>
                <a:gridCol w="2710186">
                  <a:extLst>
                    <a:ext uri="{9D8B030D-6E8A-4147-A177-3AD203B41FA5}">
                      <a16:colId xmlns:a16="http://schemas.microsoft.com/office/drawing/2014/main" val="1197665714"/>
                    </a:ext>
                  </a:extLst>
                </a:gridCol>
              </a:tblGrid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ru-RU" sz="2000" dirty="0"/>
                        <a:t>Критерии</a:t>
                      </a:r>
                    </a:p>
                  </a:txBody>
                  <a:tcPr anchor="ctr"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ru-RU" sz="2000" dirty="0"/>
                        <a:t>Наименование ПО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74532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/>
                        <a:t>«</a:t>
                      </a:r>
                      <a:r>
                        <a:rPr lang="en-US" sz="2000" dirty="0" err="1"/>
                        <a:t>LeetCode</a:t>
                      </a:r>
                      <a:r>
                        <a:rPr lang="ru-RU" sz="2000" dirty="0"/>
                        <a:t>»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/>
                        <a:t>«</a:t>
                      </a:r>
                      <a:r>
                        <a:rPr lang="en-US" sz="2000" dirty="0" err="1"/>
                        <a:t>CodeWars</a:t>
                      </a:r>
                      <a:r>
                        <a:rPr lang="ru-RU" sz="2000" dirty="0"/>
                        <a:t>»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/>
                        <a:t>«</a:t>
                      </a:r>
                      <a:r>
                        <a:rPr lang="ru-RU" sz="2000" dirty="0" err="1"/>
                        <a:t>Информатикс</a:t>
                      </a:r>
                      <a:r>
                        <a:rPr lang="ru-RU" sz="2000" dirty="0"/>
                        <a:t>»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b="1" dirty="0"/>
                        <a:t>«</a:t>
                      </a:r>
                      <a:r>
                        <a:rPr lang="en-US" sz="2000" b="1" dirty="0" err="1"/>
                        <a:t>SupremeCode</a:t>
                      </a:r>
                      <a:r>
                        <a:rPr lang="ru-RU" sz="2000" b="1" dirty="0"/>
                        <a:t>»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47753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Автоматизированная проверка решений задач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/>
                        <a:t>+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/>
                        <a:t>+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/>
                        <a:t>+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/>
                        <a:t>+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38976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Запуск кода вне решения задачи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/>
                        <a:t>+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/>
                        <a:t>+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497273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Добавление задач сообществом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/>
                        <a:t>+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/>
                        <a:t>+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325227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Наличие русского языка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/>
                        <a:t>+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/>
                        <a:t>+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42121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Наличие редактора кода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/>
                        <a:t>+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/>
                        <a:t>+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/>
                        <a:t>+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505619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Совместное редактирования кода решения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/>
                        <a:t>+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29498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Наличие теоретических материалов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/>
                        <a:t>+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/>
                        <a:t>+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/>
                        <a:t>-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588852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17679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" name="Title 7">
            <a:extLst>
              <a:ext uri="{FF2B5EF4-FFF2-40B4-BE49-F238E27FC236}">
                <a16:creationId xmlns:a16="http://schemas.microsoft.com/office/drawing/2014/main" id="{E195DE7B-42F0-4CAA-AAB0-D33DB61C53CA}"/>
              </a:ext>
            </a:extLst>
          </p:cNvPr>
          <p:cNvSpPr>
            <a:spLocks/>
          </p:cNvSpPr>
          <p:nvPr/>
        </p:nvSpPr>
        <p:spPr bwMode="auto">
          <a:xfrm>
            <a:off x="335360" y="202357"/>
            <a:ext cx="8208912" cy="694750"/>
          </a:xfrm>
          <a:prstGeom prst="rect">
            <a:avLst/>
          </a:prstGeom>
        </p:spPr>
        <p:txBody>
          <a:bodyPr lIns="0" tIns="0" rIns="0" bIns="0"/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0" i="0">
                <a:solidFill>
                  <a:schemeClr val="tx1"/>
                </a:solidFill>
                <a:latin typeface="SB Sans Display Regular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ru-RU" sz="4000" dirty="0">
                <a:solidFill>
                  <a:srgbClr val="333F48"/>
                </a:solidFill>
                <a:latin typeface="SB Sans Display Light"/>
              </a:rPr>
              <a:t>Заключение</a:t>
            </a:r>
            <a:endParaRPr lang="ru-RU" sz="1600" dirty="0">
              <a:latin typeface="SB Sans Display Ligh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B8483AC-3E5B-4A15-8662-FF6324CC3EAF}"/>
              </a:ext>
            </a:extLst>
          </p:cNvPr>
          <p:cNvSpPr txBox="1"/>
          <p:nvPr/>
        </p:nvSpPr>
        <p:spPr>
          <a:xfrm>
            <a:off x="600075" y="981075"/>
            <a:ext cx="910590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600" dirty="0">
                <a:latin typeface="SB Sans Display Light"/>
              </a:rPr>
              <a:t>Разработана онлайн-платформа с алгоритмическими задачами по программированию «</a:t>
            </a:r>
            <a:r>
              <a:rPr lang="en-US" sz="2600" dirty="0" err="1">
                <a:latin typeface="SB Sans Display Light"/>
              </a:rPr>
              <a:t>SupremeCode</a:t>
            </a:r>
            <a:r>
              <a:rPr lang="ru-RU" sz="2600" dirty="0">
                <a:latin typeface="SB Sans Display Light"/>
              </a:rPr>
              <a:t>»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0B8DB9-DFA0-4A00-95A5-097AF3335935}"/>
              </a:ext>
            </a:extLst>
          </p:cNvPr>
          <p:cNvSpPr txBox="1"/>
          <p:nvPr/>
        </p:nvSpPr>
        <p:spPr>
          <a:xfrm>
            <a:off x="676275" y="2505075"/>
            <a:ext cx="10810875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600" dirty="0">
                <a:latin typeface="SB Sans Display Light"/>
              </a:rPr>
              <a:t>Предоставление списка задач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600" dirty="0">
                <a:latin typeface="SB Sans Display Light"/>
              </a:rPr>
              <a:t>Решение задач во встроенном редакторе кода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600" dirty="0">
                <a:latin typeface="SB Sans Display Light"/>
              </a:rPr>
              <a:t>Автоматизированное тестирование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600" dirty="0">
                <a:latin typeface="SB Sans Display Light"/>
              </a:rPr>
              <a:t>Совместное редактирования кода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600" dirty="0">
                <a:latin typeface="SB Sans Display Light"/>
              </a:rPr>
              <a:t>Запуск программ вне решения задач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600" dirty="0">
                <a:latin typeface="SB Sans Display Light"/>
              </a:rPr>
              <a:t>Добавление новых задач пользователями</a:t>
            </a:r>
          </a:p>
        </p:txBody>
      </p:sp>
    </p:spTree>
    <p:extLst>
      <p:ext uri="{BB962C8B-B14F-4D97-AF65-F5344CB8AC3E}">
        <p14:creationId xmlns:p14="http://schemas.microsoft.com/office/powerpoint/2010/main" val="12706693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9DD54D87-807A-4B50-8942-BA7D78A94D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86855" y="7987269"/>
            <a:ext cx="77584" cy="77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7A667E9C-4E12-476E-BB14-A72660FBFA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61925" y="3253142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Спасибо за внимание!</a:t>
            </a:r>
          </a:p>
        </p:txBody>
      </p:sp>
    </p:spTree>
    <p:extLst>
      <p:ext uri="{BB962C8B-B14F-4D97-AF65-F5344CB8AC3E}">
        <p14:creationId xmlns:p14="http://schemas.microsoft.com/office/powerpoint/2010/main" val="27274579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9DD54D87-807A-4B50-8942-BA7D78A94D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86855" y="7987269"/>
            <a:ext cx="77584" cy="77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D5C803D6-4AFD-4B45-B783-EC137DDBA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700" y="-77565"/>
            <a:ext cx="10515600" cy="1325563"/>
          </a:xfrm>
        </p:spPr>
        <p:txBody>
          <a:bodyPr>
            <a:normAutofit/>
          </a:bodyPr>
          <a:lstStyle/>
          <a:p>
            <a:r>
              <a:rPr lang="ru-RU" sz="4000" dirty="0"/>
              <a:t>Цели и задачи</a:t>
            </a:r>
          </a:p>
        </p:txBody>
      </p:sp>
      <p:sp>
        <p:nvSpPr>
          <p:cNvPr id="4" name="Объект 2">
            <a:extLst>
              <a:ext uri="{FF2B5EF4-FFF2-40B4-BE49-F238E27FC236}">
                <a16:creationId xmlns:a16="http://schemas.microsoft.com/office/drawing/2014/main" id="{DA0D9BDD-789F-4C58-A908-03BB4490F592}"/>
              </a:ext>
            </a:extLst>
          </p:cNvPr>
          <p:cNvSpPr txBox="1">
            <a:spLocks/>
          </p:cNvSpPr>
          <p:nvPr/>
        </p:nvSpPr>
        <p:spPr>
          <a:xfrm>
            <a:off x="838200" y="3429000"/>
            <a:ext cx="10515600" cy="269408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>
                <a:latin typeface="SB Sans Display Light"/>
              </a:rPr>
              <a:t>Провести анализ предметной области</a:t>
            </a:r>
          </a:p>
          <a:p>
            <a:r>
              <a:rPr lang="ru-RU" dirty="0">
                <a:latin typeface="SB Sans Display Light"/>
              </a:rPr>
              <a:t>Провести анализ существующих аналогов</a:t>
            </a:r>
          </a:p>
          <a:p>
            <a:r>
              <a:rPr lang="ru-RU" dirty="0">
                <a:latin typeface="SB Sans Display Light"/>
              </a:rPr>
              <a:t>Разработать архитектуру онлайн-платформы</a:t>
            </a:r>
          </a:p>
          <a:p>
            <a:r>
              <a:rPr lang="ru-RU" dirty="0">
                <a:latin typeface="SB Sans Display Light"/>
              </a:rPr>
              <a:t>Продемонстрировать работу онлайн-платформы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611EC0-3F4C-471A-ABA6-6942D157B899}"/>
              </a:ext>
            </a:extLst>
          </p:cNvPr>
          <p:cNvSpPr txBox="1"/>
          <p:nvPr/>
        </p:nvSpPr>
        <p:spPr>
          <a:xfrm>
            <a:off x="647700" y="1247998"/>
            <a:ext cx="1051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>
                <a:latin typeface="SB Sans Display Light"/>
              </a:rPr>
              <a:t>Цель работы: </a:t>
            </a:r>
            <a:r>
              <a:rPr lang="ru-RU" sz="2400" dirty="0">
                <a:latin typeface="SB Sans Display Light"/>
              </a:rPr>
              <a:t>ускорение процесса обучения программированию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D6066B0-6D17-445A-B184-7E36A073E860}"/>
              </a:ext>
            </a:extLst>
          </p:cNvPr>
          <p:cNvSpPr txBox="1"/>
          <p:nvPr/>
        </p:nvSpPr>
        <p:spPr>
          <a:xfrm>
            <a:off x="5567779" y="2646464"/>
            <a:ext cx="13283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>
                <a:latin typeface="SB Sans Display Light"/>
              </a:rPr>
              <a:t>Задачи</a:t>
            </a:r>
            <a:endParaRPr lang="ru-RU" sz="2000" b="1" dirty="0">
              <a:latin typeface="SB Sans Display Light"/>
            </a:endParaRPr>
          </a:p>
        </p:txBody>
      </p:sp>
    </p:spTree>
    <p:extLst>
      <p:ext uri="{BB962C8B-B14F-4D97-AF65-F5344CB8AC3E}">
        <p14:creationId xmlns:p14="http://schemas.microsoft.com/office/powerpoint/2010/main" val="39304875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9DD54D87-807A-4B50-8942-BA7D78A94D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86855" y="7987269"/>
            <a:ext cx="77584" cy="77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4B826F6-3EA2-4A6E-BBDD-8DB63D98A4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0808" y="210311"/>
            <a:ext cx="8770384" cy="6437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1374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9DD54D87-807A-4B50-8942-BA7D78A94D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86855" y="7987269"/>
            <a:ext cx="77584" cy="77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3679A41-1FD7-464C-8E18-637B0A3341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6574" y="163713"/>
            <a:ext cx="8738852" cy="5894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2732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9DD54D87-807A-4B50-8942-BA7D78A94D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86855" y="7987269"/>
            <a:ext cx="77584" cy="77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541F9F9-50BF-4715-9E6F-FE7B35ADA5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295" y="262242"/>
            <a:ext cx="10873410" cy="6333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5211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9DD54D87-807A-4B50-8942-BA7D78A94D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86855" y="7987269"/>
            <a:ext cx="77584" cy="77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1AE84B8-E628-4167-A7A9-CF35971206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352" y="121618"/>
            <a:ext cx="11357296" cy="6614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5143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9DD54D87-807A-4B50-8942-BA7D78A94D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86855" y="7987269"/>
            <a:ext cx="77584" cy="77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17610E0-2E75-48D2-B973-8E7BE5EECC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706" y="141632"/>
            <a:ext cx="11284587" cy="6574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0481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6" name="Дуга 35">
            <a:extLst>
              <a:ext uri="{FF2B5EF4-FFF2-40B4-BE49-F238E27FC236}">
                <a16:creationId xmlns:a16="http://schemas.microsoft.com/office/drawing/2014/main" id="{FDCF4970-BDB1-4662-92EF-978CFFF516B5}"/>
              </a:ext>
            </a:extLst>
          </p:cNvPr>
          <p:cNvSpPr/>
          <p:nvPr/>
        </p:nvSpPr>
        <p:spPr>
          <a:xfrm>
            <a:off x="6521547" y="2286307"/>
            <a:ext cx="3041980" cy="1449948"/>
          </a:xfrm>
          <a:prstGeom prst="arc">
            <a:avLst>
              <a:gd name="adj1" fmla="val 11070331"/>
              <a:gd name="adj2" fmla="val 21339318"/>
            </a:avLst>
          </a:prstGeom>
          <a:ln w="57150"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sz="2600">
              <a:latin typeface="SB Sans Display Light"/>
            </a:endParaRP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9DD54D87-807A-4B50-8942-BA7D78A94D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86855" y="7987269"/>
            <a:ext cx="77584" cy="77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6AAB577-5A47-40A8-91DA-840D99FD4239}"/>
              </a:ext>
            </a:extLst>
          </p:cNvPr>
          <p:cNvSpPr txBox="1"/>
          <p:nvPr/>
        </p:nvSpPr>
        <p:spPr>
          <a:xfrm>
            <a:off x="210378" y="69578"/>
            <a:ext cx="1177124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dirty="0">
                <a:latin typeface="SB Sans Display Light"/>
              </a:rPr>
              <a:t>Какая последовательность действий приводит к такому результату?</a:t>
            </a:r>
          </a:p>
        </p:txBody>
      </p:sp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EFCCC39A-BF2C-4D16-96F3-AA3F3ABF8D16}"/>
              </a:ext>
            </a:extLst>
          </p:cNvPr>
          <p:cNvGrpSpPr/>
          <p:nvPr/>
        </p:nvGrpSpPr>
        <p:grpSpPr>
          <a:xfrm>
            <a:off x="466221" y="2858236"/>
            <a:ext cx="2314058" cy="864096"/>
            <a:chOff x="876403" y="2278198"/>
            <a:chExt cx="2314058" cy="864096"/>
          </a:xfrm>
        </p:grpSpPr>
        <p:sp>
          <p:nvSpPr>
            <p:cNvPr id="5" name="Прямоугольник: скругленные углы 4">
              <a:extLst>
                <a:ext uri="{FF2B5EF4-FFF2-40B4-BE49-F238E27FC236}">
                  <a16:creationId xmlns:a16="http://schemas.microsoft.com/office/drawing/2014/main" id="{65F6CAA8-C2EB-4247-ABBA-26827D47253D}"/>
                </a:ext>
              </a:extLst>
            </p:cNvPr>
            <p:cNvSpPr/>
            <p:nvPr/>
          </p:nvSpPr>
          <p:spPr bwMode="auto">
            <a:xfrm>
              <a:off x="876403" y="2278198"/>
              <a:ext cx="2314058" cy="86409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r"/>
              <a:r>
                <a:rPr lang="ru-RU" sz="2600" dirty="0" err="1">
                  <a:latin typeface="SB Sans Display Light"/>
                </a:rPr>
                <a:t>Фронтенд</a:t>
              </a:r>
              <a:endParaRPr lang="ru-RU" sz="2600" dirty="0">
                <a:latin typeface="SB Sans Display Light"/>
              </a:endParaRPr>
            </a:p>
          </p:txBody>
        </p:sp>
        <p:pic>
          <p:nvPicPr>
            <p:cNvPr id="6" name="Picture 4">
              <a:extLst>
                <a:ext uri="{FF2B5EF4-FFF2-40B4-BE49-F238E27FC236}">
                  <a16:creationId xmlns:a16="http://schemas.microsoft.com/office/drawing/2014/main" id="{7F347C35-4642-480E-9F22-38FD904BAB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7409" y="2457605"/>
              <a:ext cx="777073" cy="5489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2" name="Группа 41">
            <a:extLst>
              <a:ext uri="{FF2B5EF4-FFF2-40B4-BE49-F238E27FC236}">
                <a16:creationId xmlns:a16="http://schemas.microsoft.com/office/drawing/2014/main" id="{C84C41CD-152C-4AA2-B64B-522827C033C0}"/>
              </a:ext>
            </a:extLst>
          </p:cNvPr>
          <p:cNvGrpSpPr/>
          <p:nvPr/>
        </p:nvGrpSpPr>
        <p:grpSpPr>
          <a:xfrm>
            <a:off x="5716749" y="2873612"/>
            <a:ext cx="2371570" cy="864096"/>
            <a:chOff x="5142282" y="2340357"/>
            <a:chExt cx="2371570" cy="864096"/>
          </a:xfrm>
        </p:grpSpPr>
        <p:sp>
          <p:nvSpPr>
            <p:cNvPr id="7" name="Прямоугольник: скругленные углы 6">
              <a:extLst>
                <a:ext uri="{FF2B5EF4-FFF2-40B4-BE49-F238E27FC236}">
                  <a16:creationId xmlns:a16="http://schemas.microsoft.com/office/drawing/2014/main" id="{360EC466-8330-428B-B2A9-B98CCD1B417B}"/>
                </a:ext>
              </a:extLst>
            </p:cNvPr>
            <p:cNvSpPr/>
            <p:nvPr/>
          </p:nvSpPr>
          <p:spPr bwMode="auto">
            <a:xfrm>
              <a:off x="5142282" y="2340357"/>
              <a:ext cx="2371570" cy="86409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r"/>
              <a:r>
                <a:rPr lang="ru-RU" sz="2600" dirty="0" err="1">
                  <a:latin typeface="SB Sans Display Light"/>
                </a:rPr>
                <a:t>Вебсервер</a:t>
              </a:r>
              <a:endParaRPr lang="ru-RU" sz="2600" dirty="0">
                <a:latin typeface="SB Sans Display Light"/>
              </a:endParaRPr>
            </a:p>
          </p:txBody>
        </p:sp>
        <p:pic>
          <p:nvPicPr>
            <p:cNvPr id="8" name="Picture 12">
              <a:extLst>
                <a:ext uri="{FF2B5EF4-FFF2-40B4-BE49-F238E27FC236}">
                  <a16:creationId xmlns:a16="http://schemas.microsoft.com/office/drawing/2014/main" id="{DEBCE4F5-3A31-4731-979D-E5BBFCCC24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26952" y="2557823"/>
              <a:ext cx="572219" cy="4291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1" name="Прямая со стрелкой 10">
            <a:extLst>
              <a:ext uri="{FF2B5EF4-FFF2-40B4-BE49-F238E27FC236}">
                <a16:creationId xmlns:a16="http://schemas.microsoft.com/office/drawing/2014/main" id="{F1DAB30B-EECC-4773-8587-A8380E25F89A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>
            <a:off x="2780279" y="3290284"/>
            <a:ext cx="2936470" cy="1537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025795D-256E-47EB-A007-37FE19B8D8E8}"/>
              </a:ext>
            </a:extLst>
          </p:cNvPr>
          <p:cNvSpPr txBox="1"/>
          <p:nvPr/>
        </p:nvSpPr>
        <p:spPr>
          <a:xfrm>
            <a:off x="3062729" y="2851768"/>
            <a:ext cx="237157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600" dirty="0">
                <a:latin typeface="SB Sans Display Light"/>
              </a:rPr>
              <a:t>Решение в </a:t>
            </a:r>
            <a:r>
              <a:rPr lang="en-US" sz="2600" dirty="0">
                <a:latin typeface="SB Sans Display Light"/>
              </a:rPr>
              <a:t>JSON </a:t>
            </a:r>
            <a:r>
              <a:rPr lang="ru-RU" sz="2600" dirty="0">
                <a:latin typeface="SB Sans Display Light"/>
              </a:rPr>
              <a:t>по</a:t>
            </a:r>
            <a:r>
              <a:rPr lang="en-US" sz="2600" dirty="0">
                <a:latin typeface="SB Sans Display Light"/>
              </a:rPr>
              <a:t> HTTP</a:t>
            </a:r>
            <a:endParaRPr lang="ru-RU" sz="2600" dirty="0">
              <a:latin typeface="SB Sans Display Light"/>
            </a:endParaRPr>
          </a:p>
        </p:txBody>
      </p: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064A8BA1-0A9A-491E-BA4C-8C0D4F6662B1}"/>
              </a:ext>
            </a:extLst>
          </p:cNvPr>
          <p:cNvGrpSpPr/>
          <p:nvPr/>
        </p:nvGrpSpPr>
        <p:grpSpPr>
          <a:xfrm>
            <a:off x="6050544" y="5452401"/>
            <a:ext cx="1703979" cy="864096"/>
            <a:chOff x="5028015" y="4936300"/>
            <a:chExt cx="1703979" cy="864096"/>
          </a:xfrm>
        </p:grpSpPr>
        <p:sp>
          <p:nvSpPr>
            <p:cNvPr id="14" name="Прямоугольник: скругленные углы 13">
              <a:extLst>
                <a:ext uri="{FF2B5EF4-FFF2-40B4-BE49-F238E27FC236}">
                  <a16:creationId xmlns:a16="http://schemas.microsoft.com/office/drawing/2014/main" id="{0EE746A8-FB8F-4A63-8EC5-7B5E96A15BB5}"/>
                </a:ext>
              </a:extLst>
            </p:cNvPr>
            <p:cNvSpPr/>
            <p:nvPr/>
          </p:nvSpPr>
          <p:spPr bwMode="auto">
            <a:xfrm>
              <a:off x="5028015" y="4936300"/>
              <a:ext cx="1703979" cy="86409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r"/>
              <a:r>
                <a:rPr lang="ru-RU" sz="2600" dirty="0">
                  <a:latin typeface="SB Sans Display Light"/>
                </a:rPr>
                <a:t>СУБД</a:t>
              </a:r>
            </a:p>
          </p:txBody>
        </p:sp>
        <p:pic>
          <p:nvPicPr>
            <p:cNvPr id="15" name="Picture 2">
              <a:extLst>
                <a:ext uri="{FF2B5EF4-FFF2-40B4-BE49-F238E27FC236}">
                  <a16:creationId xmlns:a16="http://schemas.microsoft.com/office/drawing/2014/main" id="{426FF144-545B-4902-BAEF-3503E98830F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81861" y="5036938"/>
              <a:ext cx="715659" cy="7156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1E33DBAA-7F50-45A6-B588-DCEC382141E7}"/>
              </a:ext>
            </a:extLst>
          </p:cNvPr>
          <p:cNvSpPr txBox="1"/>
          <p:nvPr/>
        </p:nvSpPr>
        <p:spPr bwMode="auto">
          <a:xfrm>
            <a:off x="4659067" y="4953770"/>
            <a:ext cx="2643116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600" dirty="0">
                <a:latin typeface="SB Sans Display Light"/>
              </a:rPr>
              <a:t>Сохраняем решение</a:t>
            </a:r>
          </a:p>
        </p:txBody>
      </p:sp>
      <p:cxnSp>
        <p:nvCxnSpPr>
          <p:cNvPr id="20" name="Прямая со стрелкой 19">
            <a:extLst>
              <a:ext uri="{FF2B5EF4-FFF2-40B4-BE49-F238E27FC236}">
                <a16:creationId xmlns:a16="http://schemas.microsoft.com/office/drawing/2014/main" id="{D09AA5DD-AAD8-42E2-8575-384279B4D696}"/>
              </a:ext>
            </a:extLst>
          </p:cNvPr>
          <p:cNvCxnSpPr>
            <a:cxnSpLocks/>
            <a:stCxn id="7" idx="2"/>
            <a:endCxn id="14" idx="0"/>
          </p:cNvCxnSpPr>
          <p:nvPr/>
        </p:nvCxnSpPr>
        <p:spPr>
          <a:xfrm>
            <a:off x="6902534" y="3737708"/>
            <a:ext cx="0" cy="171469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ED8B2C4A-A8E2-4670-8F91-566458FF33B3}"/>
              </a:ext>
            </a:extLst>
          </p:cNvPr>
          <p:cNvGrpSpPr/>
          <p:nvPr/>
        </p:nvGrpSpPr>
        <p:grpSpPr>
          <a:xfrm>
            <a:off x="9146077" y="2880224"/>
            <a:ext cx="1819836" cy="864096"/>
            <a:chOff x="4928918" y="2270225"/>
            <a:chExt cx="1819836" cy="864096"/>
          </a:xfrm>
        </p:grpSpPr>
        <p:sp>
          <p:nvSpPr>
            <p:cNvPr id="23" name="Прямоугольник: скругленные углы 22">
              <a:extLst>
                <a:ext uri="{FF2B5EF4-FFF2-40B4-BE49-F238E27FC236}">
                  <a16:creationId xmlns:a16="http://schemas.microsoft.com/office/drawing/2014/main" id="{2084686A-2076-4311-B2B8-E3BEF169552D}"/>
                </a:ext>
              </a:extLst>
            </p:cNvPr>
            <p:cNvSpPr/>
            <p:nvPr/>
          </p:nvSpPr>
          <p:spPr>
            <a:xfrm>
              <a:off x="4928918" y="2270225"/>
              <a:ext cx="1819836" cy="86409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r"/>
              <a:r>
                <a:rPr lang="en-US" sz="2600" dirty="0">
                  <a:latin typeface="SB Sans Display Light"/>
                </a:rPr>
                <a:t>Kafka</a:t>
              </a:r>
              <a:endParaRPr lang="ru-RU" sz="2600" dirty="0">
                <a:latin typeface="SB Sans Display Light"/>
              </a:endParaRPr>
            </a:p>
          </p:txBody>
        </p:sp>
        <p:pic>
          <p:nvPicPr>
            <p:cNvPr id="24" name="Picture 6">
              <a:extLst>
                <a:ext uri="{FF2B5EF4-FFF2-40B4-BE49-F238E27FC236}">
                  <a16:creationId xmlns:a16="http://schemas.microsoft.com/office/drawing/2014/main" id="{09838E88-0FEF-46A6-8ECF-646015850F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83147" y="2417274"/>
              <a:ext cx="812706" cy="6068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AEBAD03E-6D68-4660-BA5B-B595645C1000}"/>
              </a:ext>
            </a:extLst>
          </p:cNvPr>
          <p:cNvSpPr txBox="1"/>
          <p:nvPr/>
        </p:nvSpPr>
        <p:spPr>
          <a:xfrm>
            <a:off x="8557242" y="1466127"/>
            <a:ext cx="279655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600" dirty="0">
                <a:latin typeface="SB Sans Display Light"/>
              </a:rPr>
              <a:t>Кладем в очередь тестирования</a:t>
            </a:r>
          </a:p>
        </p:txBody>
      </p:sp>
    </p:spTree>
    <p:extLst>
      <p:ext uri="{BB962C8B-B14F-4D97-AF65-F5344CB8AC3E}">
        <p14:creationId xmlns:p14="http://schemas.microsoft.com/office/powerpoint/2010/main" val="2270839726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500</TotalTime>
  <Words>976</Words>
  <Application>Microsoft Office PowerPoint</Application>
  <PresentationFormat>Широкоэкранный</PresentationFormat>
  <Paragraphs>190</Paragraphs>
  <Slides>22</Slides>
  <Notes>21</Notes>
  <HiddenSlides>2</HiddenSlides>
  <MMClips>2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22</vt:i4>
      </vt:variant>
    </vt:vector>
  </HeadingPairs>
  <TitlesOfParts>
    <vt:vector size="30" baseType="lpstr">
      <vt:lpstr>Arial</vt:lpstr>
      <vt:lpstr>Calibri</vt:lpstr>
      <vt:lpstr>Calibri Light</vt:lpstr>
      <vt:lpstr>JetBrains Mono</vt:lpstr>
      <vt:lpstr>SB Sans Display Light</vt:lpstr>
      <vt:lpstr>SB Sans Display Regular</vt:lpstr>
      <vt:lpstr>ui-sans-serif</vt:lpstr>
      <vt:lpstr>Тема Office</vt:lpstr>
      <vt:lpstr>Презентация PowerPoint</vt:lpstr>
      <vt:lpstr>Актуальность выбранной темы</vt:lpstr>
      <vt:lpstr>Цели и задачи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Пример junit.xml</vt:lpstr>
      <vt:lpstr>Презентация PowerPoint</vt:lpstr>
      <vt:lpstr>Презентация PowerPoint</vt:lpstr>
      <vt:lpstr>Презентация PowerPoint</vt:lpstr>
      <vt:lpstr>База данных</vt:lpstr>
      <vt:lpstr>Предоставление статистики</vt:lpstr>
      <vt:lpstr>Выбор средств разработки</vt:lpstr>
      <vt:lpstr>Презентация PowerPoint</vt:lpstr>
      <vt:lpstr>Презентация PowerPoint</vt:lpstr>
      <vt:lpstr>Сравнение с существующими аналогами</vt:lpstr>
      <vt:lpstr>Презентация PowerPoint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Онлайн-платформа с алгоритмическими задачами по программированию «SupremeCode»</dc:title>
  <dc:creator>Danil</dc:creator>
  <cp:lastModifiedBy>Danil</cp:lastModifiedBy>
  <cp:revision>154</cp:revision>
  <dcterms:created xsi:type="dcterms:W3CDTF">2024-05-26T17:31:02Z</dcterms:created>
  <dcterms:modified xsi:type="dcterms:W3CDTF">2024-06-12T20:47:20Z</dcterms:modified>
</cp:coreProperties>
</file>